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9"/>
  </p:notesMasterIdLst>
  <p:sldIdLst>
    <p:sldId id="262" r:id="rId2"/>
    <p:sldId id="301" r:id="rId3"/>
    <p:sldId id="304" r:id="rId4"/>
    <p:sldId id="315" r:id="rId5"/>
    <p:sldId id="300" r:id="rId6"/>
    <p:sldId id="264" r:id="rId7"/>
    <p:sldId id="266" r:id="rId8"/>
    <p:sldId id="267" r:id="rId9"/>
    <p:sldId id="268" r:id="rId10"/>
    <p:sldId id="284" r:id="rId11"/>
    <p:sldId id="299" r:id="rId12"/>
    <p:sldId id="272" r:id="rId13"/>
    <p:sldId id="265" r:id="rId14"/>
    <p:sldId id="273" r:id="rId15"/>
    <p:sldId id="275" r:id="rId16"/>
    <p:sldId id="276" r:id="rId17"/>
    <p:sldId id="277" r:id="rId18"/>
    <p:sldId id="298" r:id="rId19"/>
    <p:sldId id="278" r:id="rId20"/>
    <p:sldId id="279" r:id="rId21"/>
    <p:sldId id="280" r:id="rId22"/>
    <p:sldId id="283" r:id="rId23"/>
    <p:sldId id="302" r:id="rId24"/>
    <p:sldId id="285" r:id="rId25"/>
    <p:sldId id="288" r:id="rId26"/>
    <p:sldId id="287" r:id="rId27"/>
    <p:sldId id="286" r:id="rId28"/>
    <p:sldId id="303" r:id="rId29"/>
    <p:sldId id="289" r:id="rId30"/>
    <p:sldId id="290" r:id="rId31"/>
    <p:sldId id="291" r:id="rId32"/>
    <p:sldId id="292" r:id="rId33"/>
    <p:sldId id="293" r:id="rId34"/>
    <p:sldId id="294" r:id="rId35"/>
    <p:sldId id="305" r:id="rId36"/>
    <p:sldId id="307" r:id="rId37"/>
    <p:sldId id="306" r:id="rId38"/>
    <p:sldId id="310" r:id="rId39"/>
    <p:sldId id="311" r:id="rId40"/>
    <p:sldId id="312" r:id="rId41"/>
    <p:sldId id="313" r:id="rId42"/>
    <p:sldId id="314" r:id="rId43"/>
    <p:sldId id="308" r:id="rId44"/>
    <p:sldId id="309" r:id="rId45"/>
    <p:sldId id="281" r:id="rId46"/>
    <p:sldId id="282" r:id="rId47"/>
    <p:sldId id="316" r:id="rId48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56">
          <p15:clr>
            <a:srgbClr val="A4A3A4"/>
          </p15:clr>
        </p15:guide>
        <p15:guide id="2" orient="horz" pos="147">
          <p15:clr>
            <a:srgbClr val="A4A3A4"/>
          </p15:clr>
        </p15:guide>
        <p15:guide id="3" pos="295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2C67C"/>
    <a:srgbClr val="5BBB0E"/>
    <a:srgbClr val="FFFFFF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498" autoAdjust="0"/>
    <p:restoredTop sz="94682"/>
  </p:normalViewPr>
  <p:slideViewPr>
    <p:cSldViewPr snapToGrid="0">
      <p:cViewPr varScale="1">
        <p:scale>
          <a:sx n="106" d="100"/>
          <a:sy n="106" d="100"/>
        </p:scale>
        <p:origin x="1996" y="76"/>
      </p:cViewPr>
      <p:guideLst>
        <p:guide orient="horz" pos="2156"/>
        <p:guide orient="horz" pos="147"/>
        <p:guide pos="295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2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922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22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fld id="{0F7F0950-DD71-48EC-948F-2D6829375BC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4756210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 dirty="0" smtClean="0">
                <a:latin typeface="Arial" pitchFamily="34" charset="0"/>
              </a:rPr>
              <a:t>Draw picture</a:t>
            </a:r>
            <a:r>
              <a:rPr lang="en-US" altLang="en-US" baseline="0" dirty="0" smtClean="0">
                <a:latin typeface="Arial" pitchFamily="34" charset="0"/>
              </a:rPr>
              <a:t> of malaria life cycle</a:t>
            </a:r>
            <a:endParaRPr lang="en-US" altLang="en-US" dirty="0">
              <a:latin typeface="Arial" pitchFamily="34" charset="0"/>
            </a:endParaRP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0"/>
              </a:spcBef>
            </a:pPr>
            <a:fld id="{407A12EE-3DAA-4326-A5B3-7EB1C5029C3E}" type="slidenum">
              <a:rPr lang="en-US" altLang="en-US"/>
              <a:pPr>
                <a:spcBef>
                  <a:spcPct val="0"/>
                </a:spcBef>
              </a:pPr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461816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…converted to</a:t>
            </a:r>
            <a:r>
              <a:rPr lang="en-US" baseline="0" dirty="0" smtClean="0"/>
              <a:t> use vectors and psi matrix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7F0950-DD71-48EC-948F-2D6829375BC3}" type="slidenum">
              <a:rPr lang="en-US" altLang="en-US" smtClean="0"/>
              <a:pPr/>
              <a:t>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362265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Using</a:t>
            </a:r>
            <a:r>
              <a:rPr lang="en-US" baseline="0" dirty="0" smtClean="0"/>
              <a:t> same steady state assumptions as before, we get equation relating X and 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7F0950-DD71-48EC-948F-2D6829375BC3}" type="slidenum">
              <a:rPr lang="en-US" altLang="en-US" smtClean="0"/>
              <a:pPr/>
              <a:t>17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439937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Simplest possible example</a:t>
            </a:r>
          </a:p>
          <a:p>
            <a:r>
              <a:rPr lang="en-US" dirty="0" smtClean="0"/>
              <a:t>Walk through psi matrix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7F0950-DD71-48EC-948F-2D6829375BC3}" type="slidenum">
              <a:rPr lang="en-US" altLang="en-US" smtClean="0"/>
              <a:pPr/>
              <a:t>19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223656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Show how populations are scaled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7F0950-DD71-48EC-948F-2D6829375BC3}" type="slidenum">
              <a:rPr lang="en-US" altLang="en-US" smtClean="0"/>
              <a:pPr/>
              <a:t>21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059211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Once</a:t>
            </a:r>
            <a:r>
              <a:rPr lang="en-US" baseline="0" dirty="0" smtClean="0"/>
              <a:t> again relating R and 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F0950-DD71-48EC-948F-2D6829375BC3}" type="slidenum">
              <a:rPr lang="en-US" altLang="en-US" smtClean="0"/>
              <a:pPr/>
              <a:t>22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410494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Populations can travel to multiple forests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7F0950-DD71-48EC-948F-2D6829375BC3}" type="slidenum">
              <a:rPr lang="en-US" altLang="en-US" smtClean="0"/>
              <a:pPr/>
              <a:t>24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605687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Rows add up to 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7F0950-DD71-48EC-948F-2D6829375BC3}" type="slidenum">
              <a:rPr lang="en-US" altLang="en-US" smtClean="0"/>
              <a:pPr/>
              <a:t>27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953950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Parameters are stored in CSVs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7F0950-DD71-48EC-948F-2D6829375BC3}" type="slidenum">
              <a:rPr lang="en-US" altLang="en-US" smtClean="0"/>
              <a:pPr/>
              <a:t>30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9413432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UNIQUE human populations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7F0950-DD71-48EC-948F-2D6829375BC3}" type="slidenum">
              <a:rPr lang="en-US" altLang="en-US" smtClean="0"/>
              <a:pPr/>
              <a:t>31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8933829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TaR</a:t>
            </a:r>
            <a:r>
              <a:rPr lang="en-US" dirty="0" smtClean="0"/>
              <a:t> matrix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7F0950-DD71-48EC-948F-2D6829375BC3}" type="slidenum">
              <a:rPr lang="en-US" altLang="en-US" smtClean="0"/>
              <a:pPr/>
              <a:t>32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363751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Two equations link together two key parameters (X and Y)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7F0950-DD71-48EC-948F-2D6829375BC3}" type="slidenum">
              <a:rPr lang="en-US" altLang="en-US" smtClean="0"/>
              <a:pPr/>
              <a:t>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6622014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Explain R ranges and permutations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7F0950-DD71-48EC-948F-2D6829375BC3}" type="slidenum">
              <a:rPr lang="en-US" altLang="en-US" smtClean="0"/>
              <a:pPr/>
              <a:t>33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3043344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Simple</a:t>
            </a:r>
            <a:r>
              <a:rPr lang="en-US" baseline="0" dirty="0" smtClean="0"/>
              <a:t> example gives us some cool visualizations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7F0950-DD71-48EC-948F-2D6829375BC3}" type="slidenum">
              <a:rPr lang="en-US" altLang="en-US" smtClean="0"/>
              <a:pPr/>
              <a:t>36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6668782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 to do more work on visualizing in higher dimensions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7F0950-DD71-48EC-948F-2D6829375BC3}" type="slidenum">
              <a:rPr lang="en-US" altLang="en-US" smtClean="0"/>
              <a:pPr/>
              <a:t>37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6652026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TaR</a:t>
            </a:r>
            <a:r>
              <a:rPr lang="en-US" dirty="0" smtClean="0"/>
              <a:t> matrix is key missing piece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7F0950-DD71-48EC-948F-2D6829375BC3}" type="slidenum">
              <a:rPr lang="en-US" altLang="en-US" smtClean="0"/>
              <a:pPr/>
              <a:t>39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9232817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Attempt to use high</a:t>
            </a:r>
            <a:r>
              <a:rPr lang="en-US" baseline="0" dirty="0" smtClean="0"/>
              <a:t> level, publicly available data – not super believable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7F0950-DD71-48EC-948F-2D6829375BC3}" type="slidenum">
              <a:rPr lang="en-US" altLang="en-US" smtClean="0"/>
              <a:pPr/>
              <a:t>40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7204341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Shiny interface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7F0950-DD71-48EC-948F-2D6829375BC3}" type="slidenum">
              <a:rPr lang="en-US" altLang="en-US" smtClean="0"/>
              <a:pPr/>
              <a:t>41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839450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delete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7F0950-DD71-48EC-948F-2D6829375BC3}" type="slidenum">
              <a:rPr lang="en-US" altLang="en-US" smtClean="0"/>
              <a:pPr/>
              <a:t>45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5256563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delete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7F0950-DD71-48EC-948F-2D6829375BC3}" type="slidenum">
              <a:rPr lang="en-US" altLang="en-US" smtClean="0"/>
              <a:pPr/>
              <a:t>46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57615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Key takeaway: assuming steady state, we can relate X and R in one equation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7F0950-DD71-48EC-948F-2D6829375BC3}" type="slidenum">
              <a:rPr lang="en-US" altLang="en-US" smtClean="0"/>
              <a:pPr/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632191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F0950-DD71-48EC-948F-2D6829375BC3}" type="slidenum">
              <a:rPr lang="en-US" altLang="en-US" smtClean="0"/>
              <a:pPr/>
              <a:t>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721267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Combines environmental</a:t>
            </a:r>
            <a:r>
              <a:rPr lang="en-US" baseline="0" dirty="0" smtClean="0"/>
              <a:t> parameters into one summary parameter</a:t>
            </a:r>
          </a:p>
          <a:p>
            <a:r>
              <a:rPr lang="en-US" baseline="0" dirty="0" smtClean="0"/>
              <a:t>Threshold for elimination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F0950-DD71-48EC-948F-2D6829375BC3}" type="slidenum">
              <a:rPr lang="en-US" altLang="en-US" smtClean="0"/>
              <a:pPr/>
              <a:t>10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861768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Use vectors</a:t>
            </a:r>
            <a:r>
              <a:rPr lang="en-US" baseline="0" dirty="0" smtClean="0"/>
              <a:t> to store values of the same variable in different places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7F0950-DD71-48EC-948F-2D6829375BC3}" type="slidenum">
              <a:rPr lang="en-US" altLang="en-US" smtClean="0"/>
              <a:pPr/>
              <a:t>11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302280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Describes how people spend their time</a:t>
            </a:r>
          </a:p>
          <a:p>
            <a:r>
              <a:rPr lang="en-US" dirty="0" smtClean="0"/>
              <a:t>Each row sums to one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7F0950-DD71-48EC-948F-2D6829375BC3}" type="slidenum">
              <a:rPr lang="en-US" altLang="en-US" smtClean="0"/>
              <a:pPr/>
              <a:t>13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422095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 now use psi to scale by time</a:t>
            </a:r>
            <a:r>
              <a:rPr lang="en-US" baseline="0" dirty="0" smtClean="0"/>
              <a:t> at risk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7F0950-DD71-48EC-948F-2D6829375BC3}" type="slidenum">
              <a:rPr lang="en-US" altLang="en-US" smtClean="0"/>
              <a:pPr/>
              <a:t>14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102356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Back to RM equations</a:t>
            </a:r>
            <a:r>
              <a:rPr lang="en-US" baseline="0" dirty="0" smtClean="0"/>
              <a:t> from before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7F0950-DD71-48EC-948F-2D6829375BC3}" type="slidenum">
              <a:rPr lang="en-US" altLang="en-US" smtClean="0"/>
              <a:pPr/>
              <a:t>15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869187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67"/>
          <a:stretch/>
        </p:blipFill>
        <p:spPr bwMode="auto">
          <a:xfrm>
            <a:off x="0" y="6010842"/>
            <a:ext cx="9151963" cy="856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3">
            <a:lum bright="-30000"/>
          </a:blip>
          <a:srcRect l="13858"/>
          <a:stretch/>
        </p:blipFill>
        <p:spPr>
          <a:xfrm>
            <a:off x="830580" y="5662124"/>
            <a:ext cx="2320859" cy="21553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3">
            <a:lum/>
          </a:blip>
          <a:srcRect r="87556"/>
          <a:stretch/>
        </p:blipFill>
        <p:spPr>
          <a:xfrm>
            <a:off x="457201" y="5662124"/>
            <a:ext cx="335280" cy="215539"/>
          </a:xfrm>
          <a:prstGeom prst="rect">
            <a:avLst/>
          </a:prstGeom>
        </p:spPr>
      </p:pic>
      <p:pic>
        <p:nvPicPr>
          <p:cNvPr id="11" name="Picture 58" descr="C:\Users\Sarah\Desktop\IHME_logo_rgb-01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0799" y="5685189"/>
            <a:ext cx="3075688" cy="190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78914" y="2384115"/>
            <a:ext cx="7772400" cy="705283"/>
          </a:xfrm>
        </p:spPr>
        <p:txBody>
          <a:bodyPr anchor="b"/>
          <a:lstStyle>
            <a:lvl1pPr>
              <a:defRPr sz="3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383676" y="3648706"/>
            <a:ext cx="7789863" cy="430887"/>
          </a:xfrm>
        </p:spPr>
        <p:txBody>
          <a:bodyPr/>
          <a:lstStyle>
            <a:lvl1pPr>
              <a:buFontTx/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457200" y="3361198"/>
            <a:ext cx="8229600" cy="0"/>
          </a:xfrm>
          <a:prstGeom prst="line">
            <a:avLst/>
          </a:prstGeom>
          <a:ln w="1270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02D714A3-8C98-954A-ABBD-D68695BA9540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45" y="166304"/>
            <a:ext cx="2448859" cy="1224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391699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-column table with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8265" y="223315"/>
            <a:ext cx="8229600" cy="513118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57200" y="1800665"/>
            <a:ext cx="2531035" cy="4086691"/>
          </a:xfrm>
          <a:noFill/>
        </p:spPr>
        <p:txBody>
          <a:bodyPr lIns="91440" tIns="91440" rIns="91440" bIns="9144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None/>
              <a:defRPr sz="18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spcBef>
                <a:spcPts val="72"/>
              </a:spcBef>
              <a:buClr>
                <a:schemeClr val="accent2"/>
              </a:buClr>
              <a:defRPr sz="1600"/>
            </a:lvl2pPr>
            <a:lvl3pPr>
              <a:lnSpc>
                <a:spcPct val="100000"/>
              </a:lnSpc>
              <a:spcBef>
                <a:spcPts val="72"/>
              </a:spcBef>
              <a:buClr>
                <a:schemeClr val="accent2"/>
              </a:buClr>
              <a:defRPr sz="1600"/>
            </a:lvl3pPr>
            <a:lvl4pPr>
              <a:lnSpc>
                <a:spcPct val="100000"/>
              </a:lnSpc>
              <a:spcBef>
                <a:spcPts val="72"/>
              </a:spcBef>
              <a:buClr>
                <a:schemeClr val="accent2"/>
              </a:buClr>
              <a:defRPr sz="1600"/>
            </a:lvl4pPr>
            <a:lvl5pPr>
              <a:lnSpc>
                <a:spcPct val="100000"/>
              </a:lnSpc>
              <a:spcBef>
                <a:spcPts val="72"/>
              </a:spcBef>
              <a:buClr>
                <a:schemeClr val="accent2"/>
              </a:buCl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457200" y="1038666"/>
            <a:ext cx="82296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046145"/>
            <a:ext cx="2531035" cy="754521"/>
          </a:xfrm>
        </p:spPr>
        <p:txBody>
          <a:bodyPr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72"/>
              </a:spcBef>
              <a:buClr>
                <a:schemeClr val="accent2"/>
              </a:buClr>
              <a:buNone/>
              <a:defRPr sz="1800" b="1" i="0" baseline="0">
                <a:solidFill>
                  <a:schemeClr val="tx1"/>
                </a:solidFill>
              </a:defRPr>
            </a:lvl1pPr>
            <a:lvl2pPr>
              <a:lnSpc>
                <a:spcPts val="3600"/>
              </a:lnSpc>
              <a:spcBef>
                <a:spcPts val="72"/>
              </a:spcBef>
              <a:buClr>
                <a:schemeClr val="accent2"/>
              </a:buClr>
              <a:defRPr/>
            </a:lvl2pPr>
            <a:lvl3pPr>
              <a:lnSpc>
                <a:spcPts val="3600"/>
              </a:lnSpc>
              <a:spcBef>
                <a:spcPts val="72"/>
              </a:spcBef>
              <a:buClr>
                <a:schemeClr val="accent2"/>
              </a:buClr>
              <a:defRPr/>
            </a:lvl3pPr>
            <a:lvl4pPr>
              <a:lnSpc>
                <a:spcPts val="3600"/>
              </a:lnSpc>
              <a:spcBef>
                <a:spcPts val="72"/>
              </a:spcBef>
              <a:buClr>
                <a:schemeClr val="accent2"/>
              </a:buClr>
              <a:defRPr/>
            </a:lvl4pPr>
            <a:lvl5pPr>
              <a:lnSpc>
                <a:spcPts val="3600"/>
              </a:lnSpc>
              <a:spcBef>
                <a:spcPts val="72"/>
              </a:spcBef>
              <a:buClr>
                <a:schemeClr val="accent2"/>
              </a:buClr>
              <a:defRPr/>
            </a:lvl5pPr>
          </a:lstStyle>
          <a:p>
            <a:pPr lvl="0"/>
            <a:r>
              <a:rPr lang="en-US" dirty="0"/>
              <a:t>Explanatory text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3260272" y="1800665"/>
            <a:ext cx="2531035" cy="4086691"/>
          </a:xfrm>
          <a:noFill/>
        </p:spPr>
        <p:txBody>
          <a:bodyPr lIns="91440" tIns="91440" rIns="91440" bIns="9144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None/>
              <a:defRPr sz="18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spcBef>
                <a:spcPts val="72"/>
              </a:spcBef>
              <a:buClr>
                <a:schemeClr val="accent2"/>
              </a:buClr>
              <a:defRPr sz="1600"/>
            </a:lvl2pPr>
            <a:lvl3pPr>
              <a:lnSpc>
                <a:spcPct val="100000"/>
              </a:lnSpc>
              <a:spcBef>
                <a:spcPts val="72"/>
              </a:spcBef>
              <a:buClr>
                <a:schemeClr val="accent2"/>
              </a:buClr>
              <a:defRPr sz="1600"/>
            </a:lvl3pPr>
            <a:lvl4pPr>
              <a:lnSpc>
                <a:spcPct val="100000"/>
              </a:lnSpc>
              <a:spcBef>
                <a:spcPts val="72"/>
              </a:spcBef>
              <a:buClr>
                <a:schemeClr val="accent2"/>
              </a:buClr>
              <a:defRPr sz="1600"/>
            </a:lvl4pPr>
            <a:lvl5pPr>
              <a:lnSpc>
                <a:spcPct val="100000"/>
              </a:lnSpc>
              <a:spcBef>
                <a:spcPts val="72"/>
              </a:spcBef>
              <a:buClr>
                <a:schemeClr val="accent2"/>
              </a:buCl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3260272" y="1046145"/>
            <a:ext cx="2531035" cy="754521"/>
          </a:xfrm>
        </p:spPr>
        <p:txBody>
          <a:bodyPr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72"/>
              </a:spcBef>
              <a:buClr>
                <a:schemeClr val="accent2"/>
              </a:buClr>
              <a:buNone/>
              <a:defRPr sz="1800" b="1" i="0" baseline="0">
                <a:solidFill>
                  <a:schemeClr val="tx1"/>
                </a:solidFill>
              </a:defRPr>
            </a:lvl1pPr>
            <a:lvl2pPr>
              <a:lnSpc>
                <a:spcPts val="3600"/>
              </a:lnSpc>
              <a:spcBef>
                <a:spcPts val="72"/>
              </a:spcBef>
              <a:buClr>
                <a:schemeClr val="accent2"/>
              </a:buClr>
              <a:defRPr/>
            </a:lvl2pPr>
            <a:lvl3pPr>
              <a:lnSpc>
                <a:spcPts val="3600"/>
              </a:lnSpc>
              <a:spcBef>
                <a:spcPts val="72"/>
              </a:spcBef>
              <a:buClr>
                <a:schemeClr val="accent2"/>
              </a:buClr>
              <a:defRPr/>
            </a:lvl3pPr>
            <a:lvl4pPr>
              <a:lnSpc>
                <a:spcPts val="3600"/>
              </a:lnSpc>
              <a:spcBef>
                <a:spcPts val="72"/>
              </a:spcBef>
              <a:buClr>
                <a:schemeClr val="accent2"/>
              </a:buClr>
              <a:defRPr/>
            </a:lvl4pPr>
            <a:lvl5pPr>
              <a:lnSpc>
                <a:spcPts val="3600"/>
              </a:lnSpc>
              <a:spcBef>
                <a:spcPts val="72"/>
              </a:spcBef>
              <a:buClr>
                <a:schemeClr val="accent2"/>
              </a:buClr>
              <a:defRPr/>
            </a:lvl5pPr>
          </a:lstStyle>
          <a:p>
            <a:pPr lvl="0"/>
            <a:r>
              <a:rPr lang="en-US" dirty="0"/>
              <a:t>Explanatory text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6062453" y="1800665"/>
            <a:ext cx="2531035" cy="4086691"/>
          </a:xfrm>
          <a:noFill/>
        </p:spPr>
        <p:txBody>
          <a:bodyPr lIns="91440" tIns="91440" rIns="91440" bIns="9144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None/>
              <a:defRPr sz="18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spcBef>
                <a:spcPts val="72"/>
              </a:spcBef>
              <a:buClr>
                <a:schemeClr val="accent2"/>
              </a:buClr>
              <a:defRPr sz="1600"/>
            </a:lvl2pPr>
            <a:lvl3pPr>
              <a:lnSpc>
                <a:spcPct val="100000"/>
              </a:lnSpc>
              <a:spcBef>
                <a:spcPts val="72"/>
              </a:spcBef>
              <a:buClr>
                <a:schemeClr val="accent2"/>
              </a:buClr>
              <a:defRPr sz="1600"/>
            </a:lvl3pPr>
            <a:lvl4pPr>
              <a:lnSpc>
                <a:spcPct val="100000"/>
              </a:lnSpc>
              <a:spcBef>
                <a:spcPts val="72"/>
              </a:spcBef>
              <a:buClr>
                <a:schemeClr val="accent2"/>
              </a:buClr>
              <a:defRPr sz="1600"/>
            </a:lvl4pPr>
            <a:lvl5pPr>
              <a:lnSpc>
                <a:spcPct val="100000"/>
              </a:lnSpc>
              <a:spcBef>
                <a:spcPts val="72"/>
              </a:spcBef>
              <a:buClr>
                <a:schemeClr val="accent2"/>
              </a:buCl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6062453" y="1046145"/>
            <a:ext cx="2531035" cy="754521"/>
          </a:xfrm>
        </p:spPr>
        <p:txBody>
          <a:bodyPr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72"/>
              </a:spcBef>
              <a:buClr>
                <a:schemeClr val="accent2"/>
              </a:buClr>
              <a:buNone/>
              <a:defRPr sz="1800" b="1" i="0" baseline="0">
                <a:solidFill>
                  <a:schemeClr val="tx1"/>
                </a:solidFill>
              </a:defRPr>
            </a:lvl1pPr>
            <a:lvl2pPr>
              <a:lnSpc>
                <a:spcPts val="3600"/>
              </a:lnSpc>
              <a:spcBef>
                <a:spcPts val="72"/>
              </a:spcBef>
              <a:buClr>
                <a:schemeClr val="accent2"/>
              </a:buClr>
              <a:defRPr/>
            </a:lvl2pPr>
            <a:lvl3pPr>
              <a:lnSpc>
                <a:spcPts val="3600"/>
              </a:lnSpc>
              <a:spcBef>
                <a:spcPts val="72"/>
              </a:spcBef>
              <a:buClr>
                <a:schemeClr val="accent2"/>
              </a:buClr>
              <a:defRPr/>
            </a:lvl3pPr>
            <a:lvl4pPr>
              <a:lnSpc>
                <a:spcPts val="3600"/>
              </a:lnSpc>
              <a:spcBef>
                <a:spcPts val="72"/>
              </a:spcBef>
              <a:buClr>
                <a:schemeClr val="accent2"/>
              </a:buClr>
              <a:defRPr/>
            </a:lvl4pPr>
            <a:lvl5pPr>
              <a:lnSpc>
                <a:spcPts val="3600"/>
              </a:lnSpc>
              <a:spcBef>
                <a:spcPts val="72"/>
              </a:spcBef>
              <a:buClr>
                <a:schemeClr val="accent2"/>
              </a:buClr>
              <a:defRPr/>
            </a:lvl5pPr>
          </a:lstStyle>
          <a:p>
            <a:pPr lvl="0"/>
            <a:r>
              <a:rPr lang="en-US" dirty="0"/>
              <a:t>Explanatory text</a:t>
            </a:r>
          </a:p>
        </p:txBody>
      </p:sp>
      <p:cxnSp>
        <p:nvCxnSpPr>
          <p:cNvPr id="18" name="Straight Connector 17"/>
          <p:cNvCxnSpPr/>
          <p:nvPr/>
        </p:nvCxnSpPr>
        <p:spPr>
          <a:xfrm>
            <a:off x="457200" y="1800665"/>
            <a:ext cx="82296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3124200" y="1038666"/>
            <a:ext cx="0" cy="4848691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5927271" y="1038666"/>
            <a:ext cx="0" cy="4848691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>
            <a:off x="457200" y="1038666"/>
            <a:ext cx="82296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 userDrawn="1"/>
        </p:nvCxnSpPr>
        <p:spPr>
          <a:xfrm>
            <a:off x="457200" y="1800665"/>
            <a:ext cx="82296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 userDrawn="1"/>
        </p:nvCxnSpPr>
        <p:spPr>
          <a:xfrm>
            <a:off x="3124200" y="1038666"/>
            <a:ext cx="0" cy="4848691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>
            <a:off x="5927271" y="1038666"/>
            <a:ext cx="0" cy="4848691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ectangle 6"/>
          <p:cNvSpPr>
            <a:spLocks noGrp="1" noChangeArrowheads="1"/>
          </p:cNvSpPr>
          <p:nvPr>
            <p:ph type="sldNum" sz="quarter" idx="18"/>
          </p:nvPr>
        </p:nvSpPr>
        <p:spPr>
          <a:xfrm>
            <a:off x="4668838" y="6164733"/>
            <a:ext cx="3417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en-US" altLang="en-US" sz="1000" smtClean="0">
                <a:solidFill>
                  <a:schemeClr val="tx1"/>
                </a:solidFill>
              </a:defRPr>
            </a:lvl1pPr>
          </a:lstStyle>
          <a:p>
            <a:pPr algn="ctr"/>
            <a:fld id="{F1E776F5-9A26-455E-BF09-7D727D022004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059159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rop-in Imag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680" y="227754"/>
            <a:ext cx="8229600" cy="564430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57200" y="1250266"/>
            <a:ext cx="2336800" cy="4656500"/>
          </a:xfrm>
        </p:spPr>
        <p:txBody>
          <a:bodyPr tIns="45720" rIns="91440" bIns="4572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None/>
              <a:defRPr sz="1800">
                <a:solidFill>
                  <a:schemeClr val="tx1"/>
                </a:solidFill>
              </a:defRPr>
            </a:lvl1pPr>
            <a:lvl2pPr>
              <a:lnSpc>
                <a:spcPts val="3000"/>
              </a:lnSpc>
              <a:spcBef>
                <a:spcPts val="72"/>
              </a:spcBef>
              <a:buClr>
                <a:schemeClr val="accent2"/>
              </a:buClr>
              <a:defRPr sz="2400"/>
            </a:lvl2pPr>
            <a:lvl3pPr>
              <a:lnSpc>
                <a:spcPts val="3000"/>
              </a:lnSpc>
              <a:spcBef>
                <a:spcPts val="72"/>
              </a:spcBef>
              <a:buClr>
                <a:schemeClr val="accent2"/>
              </a:buClr>
              <a:defRPr sz="2400"/>
            </a:lvl3pPr>
            <a:lvl4pPr>
              <a:lnSpc>
                <a:spcPts val="3000"/>
              </a:lnSpc>
              <a:spcBef>
                <a:spcPts val="72"/>
              </a:spcBef>
              <a:buClr>
                <a:schemeClr val="accent2"/>
              </a:buClr>
              <a:defRPr sz="2400"/>
            </a:lvl4pPr>
            <a:lvl5pPr>
              <a:lnSpc>
                <a:spcPts val="3000"/>
              </a:lnSpc>
              <a:spcBef>
                <a:spcPts val="72"/>
              </a:spcBef>
              <a:buClr>
                <a:schemeClr val="accent2"/>
              </a:buClr>
              <a:defRPr sz="24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4668838" y="6164733"/>
            <a:ext cx="3417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en-US" altLang="en-US" sz="1000" smtClean="0">
                <a:solidFill>
                  <a:schemeClr val="tx1"/>
                </a:solidFill>
              </a:defRPr>
            </a:lvl1pPr>
          </a:lstStyle>
          <a:p>
            <a:pPr algn="ctr"/>
            <a:fld id="{F1E776F5-9A26-455E-BF09-7D727D022004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3200400" y="1250266"/>
            <a:ext cx="5438775" cy="466725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1283926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rop-in Image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8265" y="223315"/>
            <a:ext cx="8229600" cy="564430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57200" y="4895191"/>
            <a:ext cx="8229600" cy="648966"/>
          </a:xfrm>
        </p:spPr>
        <p:txBody>
          <a:bodyPr tIns="45720" rIns="91440" bIns="4572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None/>
              <a:defRPr sz="1800">
                <a:solidFill>
                  <a:schemeClr val="tx1"/>
                </a:solidFill>
              </a:defRPr>
            </a:lvl1pPr>
            <a:lvl2pPr>
              <a:lnSpc>
                <a:spcPts val="3000"/>
              </a:lnSpc>
              <a:spcBef>
                <a:spcPts val="72"/>
              </a:spcBef>
              <a:buClr>
                <a:schemeClr val="accent2"/>
              </a:buClr>
              <a:defRPr sz="2400"/>
            </a:lvl2pPr>
            <a:lvl3pPr>
              <a:lnSpc>
                <a:spcPts val="3000"/>
              </a:lnSpc>
              <a:spcBef>
                <a:spcPts val="72"/>
              </a:spcBef>
              <a:buClr>
                <a:schemeClr val="accent2"/>
              </a:buClr>
              <a:defRPr sz="2400"/>
            </a:lvl3pPr>
            <a:lvl4pPr>
              <a:lnSpc>
                <a:spcPts val="3000"/>
              </a:lnSpc>
              <a:spcBef>
                <a:spcPts val="72"/>
              </a:spcBef>
              <a:buClr>
                <a:schemeClr val="accent2"/>
              </a:buClr>
              <a:defRPr sz="2400"/>
            </a:lvl4pPr>
            <a:lvl5pPr>
              <a:lnSpc>
                <a:spcPts val="3000"/>
              </a:lnSpc>
              <a:spcBef>
                <a:spcPts val="72"/>
              </a:spcBef>
              <a:buClr>
                <a:schemeClr val="accent2"/>
              </a:buClr>
              <a:defRPr sz="24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4668838" y="6164733"/>
            <a:ext cx="3417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en-US" altLang="en-US" sz="1000" smtClean="0">
                <a:solidFill>
                  <a:schemeClr val="tx1"/>
                </a:solidFill>
              </a:defRPr>
            </a:lvl1pPr>
          </a:lstStyle>
          <a:p>
            <a:pPr algn="ctr"/>
            <a:fld id="{F1E776F5-9A26-455E-BF09-7D727D022004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58265" y="1214439"/>
            <a:ext cx="8234362" cy="354674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825366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and Text Overl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1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9144000" cy="6032500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458265" y="224737"/>
            <a:ext cx="8229600" cy="564430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>
              <a:defRPr lang="en-US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7957" y="2372551"/>
            <a:ext cx="4120953" cy="3150274"/>
          </a:xfrm>
        </p:spPr>
        <p:txBody>
          <a:bodyPr lIns="91440" rIns="91440" anchor="t" anchorCtr="0">
            <a:noAutofit/>
          </a:bodyPr>
          <a:lstStyle>
            <a:lvl1pPr marL="0" indent="0">
              <a:lnSpc>
                <a:spcPct val="100000"/>
              </a:lnSpc>
              <a:spcBef>
                <a:spcPts val="72"/>
              </a:spcBef>
              <a:buClr>
                <a:schemeClr val="accent2"/>
              </a:buClr>
              <a:buNone/>
              <a:defRPr sz="1800">
                <a:solidFill>
                  <a:schemeClr val="bg1"/>
                </a:solidFill>
              </a:defRPr>
            </a:lvl1pPr>
            <a:lvl2pPr>
              <a:lnSpc>
                <a:spcPts val="3000"/>
              </a:lnSpc>
              <a:spcBef>
                <a:spcPts val="72"/>
              </a:spcBef>
              <a:buClr>
                <a:schemeClr val="accent2"/>
              </a:buClr>
              <a:defRPr sz="2400"/>
            </a:lvl2pPr>
            <a:lvl3pPr>
              <a:lnSpc>
                <a:spcPts val="3000"/>
              </a:lnSpc>
              <a:spcBef>
                <a:spcPts val="72"/>
              </a:spcBef>
              <a:buClr>
                <a:schemeClr val="accent2"/>
              </a:buClr>
              <a:defRPr sz="2400"/>
            </a:lvl3pPr>
            <a:lvl4pPr>
              <a:lnSpc>
                <a:spcPts val="3000"/>
              </a:lnSpc>
              <a:spcBef>
                <a:spcPts val="72"/>
              </a:spcBef>
              <a:buClr>
                <a:schemeClr val="accent2"/>
              </a:buClr>
              <a:defRPr sz="2400"/>
            </a:lvl4pPr>
            <a:lvl5pPr>
              <a:lnSpc>
                <a:spcPts val="3000"/>
              </a:lnSpc>
              <a:spcBef>
                <a:spcPts val="72"/>
              </a:spcBef>
              <a:buClr>
                <a:schemeClr val="accent2"/>
              </a:buClr>
              <a:defRPr sz="2400"/>
            </a:lvl5pPr>
          </a:lstStyle>
          <a:p>
            <a:pPr lvl="0"/>
            <a:r>
              <a:rPr lang="en-US" dirty="0"/>
              <a:t>Text goes here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3"/>
          </p:nvPr>
        </p:nvSpPr>
        <p:spPr>
          <a:xfrm>
            <a:off x="4668838" y="6164733"/>
            <a:ext cx="3417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en-US" altLang="en-US" sz="1000" smtClean="0">
                <a:solidFill>
                  <a:schemeClr val="tx1"/>
                </a:solidFill>
              </a:defRPr>
            </a:lvl1pPr>
          </a:lstStyle>
          <a:p>
            <a:pPr algn="ctr"/>
            <a:fld id="{F1E776F5-9A26-455E-BF09-7D727D022004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325415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mage &amp;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8265" y="224737"/>
            <a:ext cx="8229600" cy="564430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4" name="Picture Placeholder 21"/>
          <p:cNvSpPr>
            <a:spLocks noGrp="1"/>
          </p:cNvSpPr>
          <p:nvPr>
            <p:ph type="pic" sz="quarter" idx="12"/>
          </p:nvPr>
        </p:nvSpPr>
        <p:spPr>
          <a:xfrm>
            <a:off x="0" y="1038666"/>
            <a:ext cx="9144000" cy="4917322"/>
          </a:xfrm>
        </p:spPr>
        <p:txBody>
          <a:bodyPr>
            <a:normAutofit/>
          </a:bodyPr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5975132"/>
            <a:ext cx="8229600" cy="882624"/>
          </a:xfrm>
        </p:spPr>
        <p:txBody>
          <a:bodyPr bIns="13716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72"/>
              </a:spcBef>
              <a:buClr>
                <a:schemeClr val="accent2"/>
              </a:buClr>
              <a:buNone/>
              <a:defRPr sz="1800" b="0" i="0" baseline="0">
                <a:solidFill>
                  <a:schemeClr val="tx1"/>
                </a:solidFill>
              </a:defRPr>
            </a:lvl1pPr>
            <a:lvl2pPr>
              <a:lnSpc>
                <a:spcPts val="3600"/>
              </a:lnSpc>
              <a:spcBef>
                <a:spcPts val="72"/>
              </a:spcBef>
              <a:buClr>
                <a:schemeClr val="accent2"/>
              </a:buClr>
              <a:defRPr/>
            </a:lvl2pPr>
            <a:lvl3pPr>
              <a:lnSpc>
                <a:spcPts val="3600"/>
              </a:lnSpc>
              <a:spcBef>
                <a:spcPts val="72"/>
              </a:spcBef>
              <a:buClr>
                <a:schemeClr val="accent2"/>
              </a:buClr>
              <a:defRPr/>
            </a:lvl3pPr>
            <a:lvl4pPr>
              <a:lnSpc>
                <a:spcPts val="3600"/>
              </a:lnSpc>
              <a:spcBef>
                <a:spcPts val="72"/>
              </a:spcBef>
              <a:buClr>
                <a:schemeClr val="accent2"/>
              </a:buClr>
              <a:defRPr/>
            </a:lvl4pPr>
            <a:lvl5pPr>
              <a:lnSpc>
                <a:spcPts val="3600"/>
              </a:lnSpc>
              <a:spcBef>
                <a:spcPts val="72"/>
              </a:spcBef>
              <a:buClr>
                <a:schemeClr val="accent2"/>
              </a:buClr>
              <a:defRPr/>
            </a:lvl5pPr>
          </a:lstStyle>
          <a:p>
            <a:pPr lvl="0"/>
            <a:r>
              <a:rPr lang="en-US" dirty="0"/>
              <a:t>Explanatory text</a:t>
            </a:r>
          </a:p>
        </p:txBody>
      </p:sp>
    </p:spTree>
    <p:extLst>
      <p:ext uri="{BB962C8B-B14F-4D97-AF65-F5344CB8AC3E}">
        <p14:creationId xmlns:p14="http://schemas.microsoft.com/office/powerpoint/2010/main" val="834670435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mage and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680" y="227754"/>
            <a:ext cx="8229600" cy="564430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4" name="Picture Placeholder 21"/>
          <p:cNvSpPr>
            <a:spLocks noGrp="1"/>
          </p:cNvSpPr>
          <p:nvPr>
            <p:ph type="pic" sz="quarter" idx="12"/>
          </p:nvPr>
        </p:nvSpPr>
        <p:spPr>
          <a:xfrm>
            <a:off x="0" y="1038666"/>
            <a:ext cx="9144000" cy="5819334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701167791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Blee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1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9144000" cy="6858000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488379677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2999"/>
            <a:ext cx="8229600" cy="4425287"/>
          </a:xfrm>
        </p:spPr>
        <p:txBody>
          <a:bodyPr/>
          <a:lstStyle>
            <a:lvl1pPr>
              <a:buClr>
                <a:schemeClr val="accent1"/>
              </a:buClr>
              <a:buSzPct val="120000"/>
              <a:defRPr>
                <a:solidFill>
                  <a:schemeClr val="tx1"/>
                </a:solidFill>
              </a:defRPr>
            </a:lvl1pPr>
            <a:lvl2pPr>
              <a:buSzPct val="90000"/>
              <a:buFont typeface="Courier New" pitchFamily="49" charset="0"/>
              <a:buChar char="o"/>
              <a:defRPr sz="2000">
                <a:solidFill>
                  <a:schemeClr val="tx1"/>
                </a:solidFill>
              </a:defRPr>
            </a:lvl2pPr>
            <a:lvl3pPr>
              <a:buSzPct val="90000"/>
              <a:buFont typeface="Arial" pitchFamily="34" charset="0"/>
              <a:buChar char="─"/>
              <a:defRPr sz="1800">
                <a:solidFill>
                  <a:schemeClr val="tx1"/>
                </a:solidFill>
              </a:defRPr>
            </a:lvl3pPr>
            <a:lvl4pPr>
              <a:buFont typeface="Arial" pitchFamily="34" charset="0"/>
              <a:buChar char="»"/>
              <a:defRPr sz="1600">
                <a:solidFill>
                  <a:schemeClr val="bg2">
                    <a:lumMod val="50000"/>
                  </a:schemeClr>
                </a:solidFill>
              </a:defRPr>
            </a:lvl4pPr>
            <a:lvl5pPr>
              <a:defRPr sz="1600">
                <a:solidFill>
                  <a:schemeClr val="bg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4668838" y="6164733"/>
            <a:ext cx="3417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en-US" altLang="en-US" sz="1000" smtClean="0">
                <a:solidFill>
                  <a:schemeClr val="tx1"/>
                </a:solidFill>
              </a:defRPr>
            </a:lvl1pPr>
          </a:lstStyle>
          <a:p>
            <a:pPr algn="ctr"/>
            <a:fld id="{F1E776F5-9A26-455E-BF09-7D727D022004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597180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_No first 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452582"/>
          </a:xfrm>
        </p:spPr>
        <p:txBody>
          <a:bodyPr/>
          <a:lstStyle>
            <a:lvl1pPr marL="0" indent="0">
              <a:buClr>
                <a:schemeClr val="accent1"/>
              </a:buClr>
              <a:buSzPct val="120000"/>
              <a:buNone/>
              <a:defRPr>
                <a:solidFill>
                  <a:schemeClr val="tx1"/>
                </a:solidFill>
              </a:defRPr>
            </a:lvl1pPr>
            <a:lvl2pPr>
              <a:buSzPct val="90000"/>
              <a:buFont typeface="Courier New" pitchFamily="49" charset="0"/>
              <a:buChar char="o"/>
              <a:defRPr sz="2000">
                <a:solidFill>
                  <a:schemeClr val="tx1"/>
                </a:solidFill>
              </a:defRPr>
            </a:lvl2pPr>
            <a:lvl3pPr>
              <a:buSzPct val="90000"/>
              <a:buFont typeface="Arial" pitchFamily="34" charset="0"/>
              <a:buChar char="─"/>
              <a:defRPr sz="1800">
                <a:solidFill>
                  <a:schemeClr val="tx1"/>
                </a:solidFill>
              </a:defRPr>
            </a:lvl3pPr>
            <a:lvl4pPr>
              <a:buFont typeface="Arial" pitchFamily="34" charset="0"/>
              <a:buChar char="»"/>
              <a:defRPr sz="1600">
                <a:solidFill>
                  <a:schemeClr val="bg2">
                    <a:lumMod val="50000"/>
                  </a:schemeClr>
                </a:solidFill>
              </a:defRPr>
            </a:lvl4pPr>
            <a:lvl5pPr>
              <a:defRPr sz="1600">
                <a:solidFill>
                  <a:schemeClr val="bg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4668838" y="6164733"/>
            <a:ext cx="3417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en-US" altLang="en-US" sz="1000" smtClean="0">
                <a:solidFill>
                  <a:schemeClr val="tx1"/>
                </a:solidFill>
              </a:defRPr>
            </a:lvl1pPr>
          </a:lstStyle>
          <a:p>
            <a:pPr algn="ctr"/>
            <a:fld id="{F1E776F5-9A26-455E-BF09-7D727D022004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641350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numbere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000" b="1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316104"/>
          </a:xfrm>
        </p:spPr>
        <p:txBody>
          <a:bodyPr/>
          <a:lstStyle>
            <a:lvl1pPr marL="344488" indent="-344488">
              <a:buClr>
                <a:schemeClr val="accent1"/>
              </a:buClr>
              <a:buSzPct val="100000"/>
              <a:buFont typeface="+mj-lt"/>
              <a:buAutoNum type="arabicPeriod"/>
              <a:defRPr>
                <a:solidFill>
                  <a:schemeClr val="tx1"/>
                </a:solidFill>
              </a:defRPr>
            </a:lvl1pPr>
            <a:lvl2pPr marL="647700" indent="-285750">
              <a:buSzPct val="90000"/>
              <a:buFont typeface="+mj-lt"/>
              <a:buAutoNum type="alphaLcPeriod"/>
              <a:defRPr sz="2000">
                <a:solidFill>
                  <a:schemeClr val="tx1"/>
                </a:solidFill>
              </a:defRPr>
            </a:lvl2pPr>
            <a:lvl3pPr marL="889000" indent="-198438">
              <a:buSzPct val="90000"/>
              <a:buFont typeface="+mj-lt"/>
              <a:buAutoNum type="romanLcPeriod"/>
              <a:defRPr sz="1800">
                <a:solidFill>
                  <a:schemeClr val="tx1"/>
                </a:solidFill>
              </a:defRPr>
            </a:lvl3pPr>
            <a:lvl4pPr>
              <a:buFont typeface="Arial" pitchFamily="34" charset="0"/>
              <a:buChar char="»"/>
              <a:defRPr sz="1600">
                <a:solidFill>
                  <a:schemeClr val="bg2">
                    <a:lumMod val="50000"/>
                  </a:schemeClr>
                </a:solidFill>
              </a:defRPr>
            </a:lvl4pPr>
            <a:lvl5pPr>
              <a:defRPr sz="1600">
                <a:solidFill>
                  <a:schemeClr val="bg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4668838" y="6164733"/>
            <a:ext cx="3417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en-US" altLang="en-US" sz="1000" smtClean="0">
                <a:solidFill>
                  <a:schemeClr val="tx1"/>
                </a:solidFill>
              </a:defRPr>
            </a:lvl1pPr>
          </a:lstStyle>
          <a:p>
            <a:pPr algn="ctr"/>
            <a:fld id="{F1E776F5-9A26-455E-BF09-7D727D022004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833409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4668838" y="6164733"/>
            <a:ext cx="3417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en-US" altLang="en-US" sz="1000" smtClean="0">
                <a:solidFill>
                  <a:schemeClr val="tx1"/>
                </a:solidFill>
              </a:defRPr>
            </a:lvl1pPr>
          </a:lstStyle>
          <a:p>
            <a:pPr algn="ctr"/>
            <a:fld id="{F1E776F5-9A26-455E-BF09-7D727D022004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321101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4668838" y="6164733"/>
            <a:ext cx="3417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en-US" altLang="en-US" sz="1000" smtClean="0">
                <a:solidFill>
                  <a:schemeClr val="tx1"/>
                </a:solidFill>
              </a:defRPr>
            </a:lvl1pPr>
          </a:lstStyle>
          <a:p>
            <a:pPr algn="ctr"/>
            <a:fld id="{F1E776F5-9A26-455E-BF09-7D727D022004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168623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1_Title, no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6283694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40031"/>
            <a:ext cx="4038600" cy="4660268"/>
          </a:xfrm>
        </p:spPr>
        <p:txBody>
          <a:bodyPr/>
          <a:lstStyle>
            <a:lvl1pPr>
              <a:defRPr sz="22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0031"/>
            <a:ext cx="4038600" cy="4660268"/>
          </a:xfrm>
        </p:spPr>
        <p:txBody>
          <a:bodyPr/>
          <a:lstStyle>
            <a:lvl1pPr>
              <a:defRPr sz="22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4668838" y="6164733"/>
            <a:ext cx="3417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en-US" altLang="en-US" sz="1000" smtClean="0">
                <a:solidFill>
                  <a:schemeClr val="tx1"/>
                </a:solidFill>
              </a:defRPr>
            </a:lvl1pPr>
          </a:lstStyle>
          <a:p>
            <a:pPr algn="ctr"/>
            <a:fld id="{F1E776F5-9A26-455E-BF09-7D727D022004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171668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ith sub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997803"/>
            <a:ext cx="4040188" cy="830997"/>
          </a:xfrm>
        </p:spPr>
        <p:txBody>
          <a:bodyPr anchor="b"/>
          <a:lstStyle>
            <a:lvl1pPr marL="0" indent="0">
              <a:buNone/>
              <a:defRPr sz="22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828799"/>
            <a:ext cx="4040188" cy="4053386"/>
          </a:xfrm>
        </p:spPr>
        <p:txBody>
          <a:bodyPr/>
          <a:lstStyle>
            <a:lvl1pPr>
              <a:defRPr sz="20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009679"/>
            <a:ext cx="4041775" cy="830997"/>
          </a:xfrm>
        </p:spPr>
        <p:txBody>
          <a:bodyPr anchor="b"/>
          <a:lstStyle>
            <a:lvl1pPr marL="0" indent="0">
              <a:buNone/>
              <a:defRPr sz="22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840675"/>
            <a:ext cx="4041775" cy="4055158"/>
          </a:xfrm>
        </p:spPr>
        <p:txBody>
          <a:bodyPr/>
          <a:lstStyle>
            <a:lvl1pPr>
              <a:defRPr sz="20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225734"/>
            <a:ext cx="8191500" cy="6604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4668838" y="6164733"/>
            <a:ext cx="3417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en-US" altLang="en-US" sz="1000" smtClean="0">
                <a:solidFill>
                  <a:schemeClr val="tx1"/>
                </a:solidFill>
              </a:defRPr>
            </a:lvl1pPr>
          </a:lstStyle>
          <a:p>
            <a:pPr algn="ctr"/>
            <a:fld id="{F1E776F5-9A26-455E-BF09-7D727D022004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738637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25734"/>
            <a:ext cx="8191500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144588"/>
            <a:ext cx="8199438" cy="4232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 userDrawn="1"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67"/>
          <a:stretch/>
        </p:blipFill>
        <p:spPr bwMode="auto">
          <a:xfrm>
            <a:off x="0" y="6545114"/>
            <a:ext cx="9151963" cy="3221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Group 6"/>
          <p:cNvGrpSpPr/>
          <p:nvPr userDrawn="1"/>
        </p:nvGrpSpPr>
        <p:grpSpPr>
          <a:xfrm>
            <a:off x="562896" y="6145848"/>
            <a:ext cx="3441754" cy="289456"/>
            <a:chOff x="562896" y="6361681"/>
            <a:chExt cx="3441754" cy="289456"/>
          </a:xfrm>
        </p:grpSpPr>
        <p:pic>
          <p:nvPicPr>
            <p:cNvPr id="8" name="Picture 7" descr="IHME_logo_acr_RGB_sm.png"/>
            <p:cNvPicPr>
              <a:picLocks noChangeAspect="1"/>
            </p:cNvPicPr>
            <p:nvPr userDrawn="1"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2896" y="6361681"/>
              <a:ext cx="770386" cy="250575"/>
            </a:xfrm>
            <a:prstGeom prst="rect">
              <a:avLst/>
            </a:prstGeom>
          </p:spPr>
        </p:pic>
        <p:cxnSp>
          <p:nvCxnSpPr>
            <p:cNvPr id="9" name="Straight Connector 8"/>
            <p:cNvCxnSpPr/>
            <p:nvPr userDrawn="1"/>
          </p:nvCxnSpPr>
          <p:spPr>
            <a:xfrm>
              <a:off x="1495275" y="6361681"/>
              <a:ext cx="0" cy="289456"/>
            </a:xfrm>
            <a:prstGeom prst="line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0" name="Picture 9"/>
            <p:cNvPicPr>
              <a:picLocks noChangeAspect="1"/>
            </p:cNvPicPr>
            <p:nvPr userDrawn="1"/>
          </p:nvPicPr>
          <p:blipFill rotWithShape="1">
            <a:blip r:embed="rId20">
              <a:lum bright="-30000"/>
            </a:blip>
            <a:srcRect l="13858"/>
            <a:stretch/>
          </p:blipFill>
          <p:spPr>
            <a:xfrm>
              <a:off x="1955028" y="6396816"/>
              <a:ext cx="2049622" cy="190349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 userDrawn="1"/>
          </p:nvPicPr>
          <p:blipFill rotWithShape="1">
            <a:blip r:embed="rId20">
              <a:lum/>
            </a:blip>
            <a:srcRect r="87556"/>
            <a:stretch/>
          </p:blipFill>
          <p:spPr>
            <a:xfrm>
              <a:off x="1625286" y="6396816"/>
              <a:ext cx="296096" cy="190349"/>
            </a:xfrm>
            <a:prstGeom prst="rect">
              <a:avLst/>
            </a:prstGeom>
          </p:spPr>
        </p:pic>
      </p:grpSp>
      <p:pic>
        <p:nvPicPr>
          <p:cNvPr id="13" name="Picture 58" descr="C:\Users\Sarah\Desktop\IHME_logo_rgb-01.png"/>
          <p:cNvPicPr>
            <a:picLocks noChangeAspect="1" noChangeArrowheads="1"/>
          </p:cNvPicPr>
          <p:nvPr userDrawn="1"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7736" y="6192078"/>
            <a:ext cx="3075688" cy="190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4668838" y="6164733"/>
            <a:ext cx="3417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en-US" altLang="en-US" sz="1000" smtClean="0">
                <a:solidFill>
                  <a:schemeClr val="tx1"/>
                </a:solidFill>
              </a:defRPr>
            </a:lvl1pPr>
          </a:lstStyle>
          <a:p>
            <a:pPr algn="ctr"/>
            <a:fld id="{F1E776F5-9A26-455E-BF09-7D727D022004}" type="slidenum">
              <a:rPr lang="en-US" smtClean="0"/>
              <a:pPr algn="ctr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78" r:id="rId2"/>
    <p:sldLayoutId id="2147483687" r:id="rId3"/>
    <p:sldLayoutId id="2147483686" r:id="rId4"/>
    <p:sldLayoutId id="2147483681" r:id="rId5"/>
    <p:sldLayoutId id="2147483682" r:id="rId6"/>
    <p:sldLayoutId id="2147483688" r:id="rId7"/>
    <p:sldLayoutId id="2147483679" r:id="rId8"/>
    <p:sldLayoutId id="2147483680" r:id="rId9"/>
    <p:sldLayoutId id="2147483689" r:id="rId10"/>
    <p:sldLayoutId id="2147483690" r:id="rId11"/>
    <p:sldLayoutId id="2147483691" r:id="rId12"/>
    <p:sldLayoutId id="2147483694" r:id="rId13"/>
    <p:sldLayoutId id="2147483695" r:id="rId14"/>
    <p:sldLayoutId id="2147483696" r:id="rId15"/>
    <p:sldLayoutId id="2147483697" r:id="rId16"/>
  </p:sldLayoutIdLst>
  <p:transition>
    <p:fade/>
  </p:transition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accent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Arial" charset="0"/>
        </a:defRPr>
      </a:lvl9pPr>
    </p:titleStyle>
    <p:bodyStyle>
      <a:lvl1pPr marL="231775" indent="-231775" algn="l" rtl="0" eaLnBrk="0" fontAlgn="base" hangingPunct="0">
        <a:spcBef>
          <a:spcPts val="800"/>
        </a:spcBef>
        <a:spcAft>
          <a:spcPct val="0"/>
        </a:spcAft>
        <a:buClr>
          <a:schemeClr val="accent1"/>
        </a:buClr>
        <a:buSzPct val="120000"/>
        <a:buChar char="•"/>
        <a:defRPr sz="2200">
          <a:solidFill>
            <a:schemeClr val="tx1"/>
          </a:solidFill>
          <a:latin typeface="+mn-lt"/>
          <a:ea typeface="+mn-ea"/>
          <a:cs typeface="+mn-cs"/>
        </a:defRPr>
      </a:lvl1pPr>
      <a:lvl2pPr marL="566738" indent="-220663" algn="l" rtl="0" eaLnBrk="0" fontAlgn="base" hangingPunct="0">
        <a:spcBef>
          <a:spcPts val="800"/>
        </a:spcBef>
        <a:spcAft>
          <a:spcPct val="0"/>
        </a:spcAft>
        <a:buClr>
          <a:schemeClr val="accent1"/>
        </a:buClr>
        <a:buSzPct val="90000"/>
        <a:buFont typeface="Courier New" pitchFamily="49" charset="0"/>
        <a:buChar char="o"/>
        <a:defRPr sz="2000">
          <a:solidFill>
            <a:schemeClr val="tx1"/>
          </a:solidFill>
          <a:latin typeface="+mn-lt"/>
        </a:defRPr>
      </a:lvl2pPr>
      <a:lvl3pPr marL="912813" indent="-231775" algn="l" rtl="0" eaLnBrk="0" fontAlgn="base" hangingPunct="0">
        <a:spcBef>
          <a:spcPts val="800"/>
        </a:spcBef>
        <a:spcAft>
          <a:spcPct val="0"/>
        </a:spcAft>
        <a:buClr>
          <a:schemeClr val="accent1"/>
        </a:buClr>
        <a:buSzPct val="90000"/>
        <a:buFont typeface="Arial" pitchFamily="34" charset="0"/>
        <a:buChar char="─"/>
        <a:defRPr>
          <a:solidFill>
            <a:schemeClr val="tx1"/>
          </a:solidFill>
          <a:latin typeface="+mn-lt"/>
        </a:defRPr>
      </a:lvl3pPr>
      <a:lvl4pPr marL="1258888" indent="-231775" algn="l" rtl="0" eaLnBrk="0" fontAlgn="base" hangingPunct="0">
        <a:spcBef>
          <a:spcPct val="45000"/>
        </a:spcBef>
        <a:spcAft>
          <a:spcPct val="0"/>
        </a:spcAft>
        <a:buClr>
          <a:schemeClr val="accent1"/>
        </a:buClr>
        <a:buFont typeface="Arial" pitchFamily="34" charset="0"/>
        <a:buChar char="»"/>
        <a:defRPr sz="1600">
          <a:solidFill>
            <a:srgbClr val="404040"/>
          </a:solidFill>
          <a:latin typeface="+mn-lt"/>
        </a:defRPr>
      </a:lvl4pPr>
      <a:lvl5pPr marL="1597025" indent="-223838" algn="l" rtl="0" eaLnBrk="0" fontAlgn="base" hangingPunct="0">
        <a:spcBef>
          <a:spcPct val="45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5pPr>
      <a:lvl6pPr marL="2054225" indent="-223838" algn="l" rtl="0" eaLnBrk="1" fontAlgn="base" hangingPunct="1">
        <a:spcBef>
          <a:spcPct val="45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</a:defRPr>
      </a:lvl6pPr>
      <a:lvl7pPr marL="2511425" indent="-223838" algn="l" rtl="0" eaLnBrk="1" fontAlgn="base" hangingPunct="1">
        <a:spcBef>
          <a:spcPct val="45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</a:defRPr>
      </a:lvl7pPr>
      <a:lvl8pPr marL="2968625" indent="-223838" algn="l" rtl="0" eaLnBrk="1" fontAlgn="base" hangingPunct="1">
        <a:spcBef>
          <a:spcPct val="45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</a:defRPr>
      </a:lvl8pPr>
      <a:lvl9pPr marL="3425825" indent="-223838" algn="l" rtl="0" eaLnBrk="1" fontAlgn="base" hangingPunct="1">
        <a:spcBef>
          <a:spcPct val="45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georgoff.github.io/forest_malaria/heatmap.html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georgoff.github.io/forest_malaria/3D-surface.html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18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/>
          <p:cNvSpPr>
            <a:spLocks noGrp="1"/>
          </p:cNvSpPr>
          <p:nvPr>
            <p:ph type="ctrTitle"/>
          </p:nvPr>
        </p:nvSpPr>
        <p:spPr>
          <a:xfrm>
            <a:off x="378914" y="1557084"/>
            <a:ext cx="7772400" cy="1138773"/>
          </a:xfrm>
        </p:spPr>
        <p:txBody>
          <a:bodyPr/>
          <a:lstStyle/>
          <a:p>
            <a:pPr eaLnBrk="1" hangingPunct="1"/>
            <a:r>
              <a:rPr lang="en-US" altLang="en-US" dirty="0"/>
              <a:t>Measuring Malaria in Complex Transmission Systems</a:t>
            </a:r>
          </a:p>
        </p:txBody>
      </p:sp>
      <p:sp>
        <p:nvSpPr>
          <p:cNvPr id="4100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Alec </a:t>
            </a:r>
            <a:r>
              <a:rPr lang="en-US" altLang="en-US" dirty="0" err="1"/>
              <a:t>Georgoff</a:t>
            </a:r>
            <a:endParaRPr lang="en-US" altLang="en-US" dirty="0"/>
          </a:p>
          <a:p>
            <a:pPr eaLnBrk="1" hangingPunct="1"/>
            <a:r>
              <a:rPr lang="en-US" altLang="en-US" dirty="0"/>
              <a:t>MMC Meeting, Bangkok, Thailand</a:t>
            </a:r>
          </a:p>
          <a:p>
            <a:pPr eaLnBrk="1" hangingPunct="1"/>
            <a:r>
              <a:rPr lang="en-US" altLang="en-US" dirty="0"/>
              <a:t>November 30, 2018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2FF880D-78B8-8845-B98D-8146E8D61F4D}"/>
              </a:ext>
            </a:extLst>
          </p:cNvPr>
          <p:cNvSpPr txBox="1">
            <a:spLocks/>
          </p:cNvSpPr>
          <p:nvPr/>
        </p:nvSpPr>
        <p:spPr bwMode="auto">
          <a:xfrm>
            <a:off x="401139" y="2772171"/>
            <a:ext cx="77724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1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1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1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1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en-US" sz="2000" kern="0" dirty="0">
                <a:solidFill>
                  <a:schemeClr val="accent4"/>
                </a:solidFill>
              </a:rPr>
              <a:t>A Time-at-Risk Based Approach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7AC33-EE09-F94B-8F59-FF7BB6B56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Reproductive Rate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44F23342-32A3-184E-9D57-647F218CA9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706" t="34279" r="78198" b="28849"/>
          <a:stretch/>
        </p:blipFill>
        <p:spPr>
          <a:xfrm>
            <a:off x="1553685" y="1587037"/>
            <a:ext cx="312822" cy="34891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55D4CEB-F1FC-1F40-85B1-A274CBF1708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209"/>
          <a:stretch/>
        </p:blipFill>
        <p:spPr>
          <a:xfrm>
            <a:off x="1918359" y="1272170"/>
            <a:ext cx="1899814" cy="89207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6B2EBBFB-EFB1-7740-8448-E2E9AAFDCA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7139" y="3259800"/>
            <a:ext cx="6214946" cy="1464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84622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6250" y="2299578"/>
            <a:ext cx="8191500" cy="1754326"/>
          </a:xfrm>
        </p:spPr>
        <p:txBody>
          <a:bodyPr/>
          <a:lstStyle/>
          <a:p>
            <a:pPr algn="ctr"/>
            <a:r>
              <a:rPr lang="en-US" sz="5400" dirty="0" smtClean="0"/>
              <a:t>Vector-Based</a:t>
            </a:r>
            <a:br>
              <a:rPr lang="en-US" sz="5400" dirty="0" smtClean="0"/>
            </a:br>
            <a:r>
              <a:rPr lang="en-US" sz="5400" dirty="0" smtClean="0"/>
              <a:t>Approach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75984642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9EB5A-E6A9-3442-ABD8-8A2C8615A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Vectors of Variables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9CBE65F-F0EB-4640-A82E-E8A34359E506}"/>
              </a:ext>
            </a:extLst>
          </p:cNvPr>
          <p:cNvGrpSpPr/>
          <p:nvPr/>
        </p:nvGrpSpPr>
        <p:grpSpPr>
          <a:xfrm>
            <a:off x="2832553" y="2329270"/>
            <a:ext cx="3478895" cy="2199457"/>
            <a:chOff x="5074309" y="2438400"/>
            <a:chExt cx="3478895" cy="2199457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13B297B-E903-BF43-8D91-28B64281CCE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102046" y="2438400"/>
              <a:ext cx="1451158" cy="219069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DD9AA6E-E18C-6C43-96AE-8AF0E96E45F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74309" y="2447166"/>
              <a:ext cx="1462794" cy="2190691"/>
            </a:xfrm>
            <a:prstGeom prst="rect">
              <a:avLst/>
            </a:prstGeom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CF5922B-0B7A-7943-94D1-64A1C3BF2FBD}"/>
              </a:ext>
            </a:extLst>
          </p:cNvPr>
          <p:cNvGrpSpPr/>
          <p:nvPr/>
        </p:nvGrpSpPr>
        <p:grpSpPr>
          <a:xfrm>
            <a:off x="3153420" y="1200245"/>
            <a:ext cx="2837160" cy="810200"/>
            <a:chOff x="5205341" y="928918"/>
            <a:chExt cx="2837160" cy="810200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7E548254-9C08-2945-91CE-E07E2ED1051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58516"/>
            <a:stretch/>
          </p:blipFill>
          <p:spPr>
            <a:xfrm>
              <a:off x="5627843" y="928918"/>
              <a:ext cx="1992157" cy="403979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EFB106D2-7E61-1E4E-9A3E-327160C48D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0921"/>
            <a:stretch/>
          </p:blipFill>
          <p:spPr>
            <a:xfrm>
              <a:off x="5205341" y="1335139"/>
              <a:ext cx="2837160" cy="40397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2180156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EA740-4ECA-D745-8434-23469B4976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Time-at-Risk (</a:t>
            </a:r>
            <a:r>
              <a:rPr lang="en-US" dirty="0" err="1"/>
              <a:t>TaR</a:t>
            </a:r>
            <a:r>
              <a:rPr lang="en-US" dirty="0"/>
              <a:t>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9C3AC9-C5CF-9A49-BD82-A74D8176F4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9093" y="1169043"/>
            <a:ext cx="3947714" cy="254346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5DBAA02-CA49-2A43-B093-136D2DF559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6377" y="4347227"/>
            <a:ext cx="3784922" cy="1182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47019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807040-375B-DA48-BE15-41750F7EE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Scaling by Time-at-Risk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981307" y="3080188"/>
            <a:ext cx="7181386" cy="665087"/>
            <a:chOff x="981307" y="3080188"/>
            <a:chExt cx="7181386" cy="66508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F4659D1-8D0A-A747-813A-B58C99526F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1307" y="3112725"/>
              <a:ext cx="2996201" cy="63255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B90990B-AB15-DD47-9A60-708D0660D99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66492" y="3080188"/>
              <a:ext cx="2996201" cy="66508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2282039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Ross-Macdonald Equations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921A26-5203-7E4F-9A64-2D61C19CF3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3012" y="1982499"/>
            <a:ext cx="5497975" cy="2979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02428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Ross-Macdonald Equations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67F0401-DDCB-FC4A-B52A-B2DA0B188A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3012" y="3921376"/>
            <a:ext cx="5583044" cy="10405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4FE2521-8D5D-7C45-8251-6C49B1AB8D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8807" y="1982499"/>
            <a:ext cx="6891454" cy="1039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44458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EA78F6-FAA5-DD4B-9C07-E5A30904A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Equilibrium Assumptions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02C3C5-91D9-9C40-8464-965989921D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907" y="1789083"/>
            <a:ext cx="7486185" cy="1099866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1129990" y="3969051"/>
            <a:ext cx="6884020" cy="918005"/>
            <a:chOff x="1129990" y="3969051"/>
            <a:chExt cx="6884020" cy="91800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E3C704D-792C-684B-A1CF-19B84F09421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29990" y="3969052"/>
              <a:ext cx="2529052" cy="918004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FCF88DB-F4B2-9946-84B6-2D813790C63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385930" y="3969051"/>
              <a:ext cx="1628080" cy="91203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2025642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6250" y="2299578"/>
            <a:ext cx="8191500" cy="923330"/>
          </a:xfrm>
        </p:spPr>
        <p:txBody>
          <a:bodyPr/>
          <a:lstStyle/>
          <a:p>
            <a:pPr algn="ctr"/>
            <a:r>
              <a:rPr lang="en-US" sz="5400" dirty="0" smtClean="0"/>
              <a:t>Simple Example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7348991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126D35-1130-FA49-BA72-B7DFD15D8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Example: One Village, One Forest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B675CB-3B8E-B346-8231-65216A01E0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6955" y="1258792"/>
            <a:ext cx="5783766" cy="24456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4ADDFD3-D6B9-F94B-829C-7967D9208D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5112" y="4183505"/>
            <a:ext cx="3335676" cy="1358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244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6250" y="2299578"/>
            <a:ext cx="8191500" cy="923330"/>
          </a:xfrm>
        </p:spPr>
        <p:txBody>
          <a:bodyPr/>
          <a:lstStyle/>
          <a:p>
            <a:pPr algn="ctr"/>
            <a:r>
              <a:rPr lang="en-US" sz="5400" dirty="0" smtClean="0"/>
              <a:t>Objectives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65310832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70613-3DEF-8D42-B700-22C64E6EDC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Example: One Village, One Forest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D9A7E9-176D-FA4F-B762-B4E9B87487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892" y="2952977"/>
            <a:ext cx="7144215" cy="952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61718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70613-3DEF-8D42-B700-22C64E6EDC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Example: One Village, One Forest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4A5AE6-1534-744F-91DA-BB0052C7B4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6075" y="1096263"/>
            <a:ext cx="6731850" cy="260587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B81F793-6E7E-1747-9728-369A2BD23C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7328" y="4240267"/>
            <a:ext cx="5409343" cy="1521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70555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96BD4F-A837-E44D-826A-7501F245F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Example: One Village, One Forest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F31D63-5702-9747-A47B-C2EB4F6EBE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4819" y="1096819"/>
            <a:ext cx="5434361" cy="7750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9017437-6171-B843-9CD0-A4C1D5081D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760" y="2503040"/>
            <a:ext cx="8452624" cy="13874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08CD542-9CB8-0248-8F25-225F922270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818" y="4521678"/>
            <a:ext cx="8296507" cy="1537735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A6B2EB72-D196-D446-91C4-8D768EFF6DB5}"/>
              </a:ext>
            </a:extLst>
          </p:cNvPr>
          <p:cNvGrpSpPr/>
          <p:nvPr/>
        </p:nvGrpSpPr>
        <p:grpSpPr>
          <a:xfrm>
            <a:off x="2018370" y="4534830"/>
            <a:ext cx="6556917" cy="1468243"/>
            <a:chOff x="2018370" y="4534830"/>
            <a:chExt cx="6556917" cy="146824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37B9659-93B9-B446-9DE4-0EE638268394}"/>
                </a:ext>
              </a:extLst>
            </p:cNvPr>
            <p:cNvSpPr/>
            <p:nvPr/>
          </p:nvSpPr>
          <p:spPr>
            <a:xfrm>
              <a:off x="2691161" y="4705815"/>
              <a:ext cx="379141" cy="341970"/>
            </a:xfrm>
            <a:prstGeom prst="rect">
              <a:avLst/>
            </a:prstGeom>
            <a:solidFill>
              <a:srgbClr val="92C67C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5183472-D299-D242-9E6A-DD9AFC7B558E}"/>
                </a:ext>
              </a:extLst>
            </p:cNvPr>
            <p:cNvSpPr/>
            <p:nvPr/>
          </p:nvSpPr>
          <p:spPr>
            <a:xfrm>
              <a:off x="2018370" y="5490118"/>
              <a:ext cx="379141" cy="341970"/>
            </a:xfrm>
            <a:prstGeom prst="rect">
              <a:avLst/>
            </a:prstGeom>
            <a:solidFill>
              <a:srgbClr val="92C67C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6EDEC2D-E319-414C-AA42-E115ECECB11A}"/>
                </a:ext>
              </a:extLst>
            </p:cNvPr>
            <p:cNvSpPr/>
            <p:nvPr/>
          </p:nvSpPr>
          <p:spPr>
            <a:xfrm>
              <a:off x="4062761" y="5490118"/>
              <a:ext cx="379141" cy="341970"/>
            </a:xfrm>
            <a:prstGeom prst="rect">
              <a:avLst/>
            </a:prstGeom>
            <a:solidFill>
              <a:srgbClr val="92C67C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BE1AF12-567A-214E-BDE0-2B7FEE54DA54}"/>
                </a:ext>
              </a:extLst>
            </p:cNvPr>
            <p:cNvSpPr/>
            <p:nvPr/>
          </p:nvSpPr>
          <p:spPr>
            <a:xfrm>
              <a:off x="3490332" y="4534830"/>
              <a:ext cx="379141" cy="341970"/>
            </a:xfrm>
            <a:prstGeom prst="rect">
              <a:avLst/>
            </a:prstGeom>
            <a:solidFill>
              <a:schemeClr val="accent3">
                <a:lumMod val="60000"/>
                <a:lumOff val="4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40EA8F3-4B1C-4B48-80DC-1262E8A8FF93}"/>
                </a:ext>
              </a:extLst>
            </p:cNvPr>
            <p:cNvSpPr/>
            <p:nvPr/>
          </p:nvSpPr>
          <p:spPr>
            <a:xfrm>
              <a:off x="3475463" y="4877920"/>
              <a:ext cx="379141" cy="341970"/>
            </a:xfrm>
            <a:prstGeom prst="rect">
              <a:avLst/>
            </a:prstGeom>
            <a:solidFill>
              <a:schemeClr val="accent3">
                <a:lumMod val="60000"/>
                <a:lumOff val="4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A00B154-E773-A041-986A-7EDC528982AE}"/>
                </a:ext>
              </a:extLst>
            </p:cNvPr>
            <p:cNvSpPr/>
            <p:nvPr/>
          </p:nvSpPr>
          <p:spPr>
            <a:xfrm>
              <a:off x="5330176" y="4711533"/>
              <a:ext cx="594839" cy="341970"/>
            </a:xfrm>
            <a:prstGeom prst="rect">
              <a:avLst/>
            </a:prstGeom>
            <a:solidFill>
              <a:schemeClr val="accent3">
                <a:lumMod val="60000"/>
                <a:lumOff val="4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8BC1B92-D244-274C-BA28-EC93978A8168}"/>
                </a:ext>
              </a:extLst>
            </p:cNvPr>
            <p:cNvSpPr/>
            <p:nvPr/>
          </p:nvSpPr>
          <p:spPr>
            <a:xfrm>
              <a:off x="6315410" y="4705815"/>
              <a:ext cx="594839" cy="341970"/>
            </a:xfrm>
            <a:prstGeom prst="rect">
              <a:avLst/>
            </a:prstGeom>
            <a:solidFill>
              <a:schemeClr val="accent3">
                <a:lumMod val="60000"/>
                <a:lumOff val="4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7604453-7BFB-FD4F-B578-90299FCF70E1}"/>
                </a:ext>
              </a:extLst>
            </p:cNvPr>
            <p:cNvSpPr/>
            <p:nvPr/>
          </p:nvSpPr>
          <p:spPr>
            <a:xfrm>
              <a:off x="6910249" y="5490118"/>
              <a:ext cx="665146" cy="341970"/>
            </a:xfrm>
            <a:prstGeom prst="rect">
              <a:avLst/>
            </a:prstGeom>
            <a:solidFill>
              <a:schemeClr val="accent3">
                <a:lumMod val="60000"/>
                <a:lumOff val="4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C26729E-0C25-C64C-B063-3778F6163380}"/>
                </a:ext>
              </a:extLst>
            </p:cNvPr>
            <p:cNvSpPr/>
            <p:nvPr/>
          </p:nvSpPr>
          <p:spPr>
            <a:xfrm>
              <a:off x="7910141" y="5490118"/>
              <a:ext cx="665146" cy="341970"/>
            </a:xfrm>
            <a:prstGeom prst="rect">
              <a:avLst/>
            </a:prstGeom>
            <a:solidFill>
              <a:schemeClr val="accent3">
                <a:lumMod val="60000"/>
                <a:lumOff val="4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B007603-8CF7-724C-9675-849D149DA9E6}"/>
                </a:ext>
              </a:extLst>
            </p:cNvPr>
            <p:cNvSpPr/>
            <p:nvPr/>
          </p:nvSpPr>
          <p:spPr>
            <a:xfrm>
              <a:off x="2836126" y="5319133"/>
              <a:ext cx="379141" cy="341970"/>
            </a:xfrm>
            <a:prstGeom prst="rect">
              <a:avLst/>
            </a:prstGeom>
            <a:solidFill>
              <a:schemeClr val="accent3">
                <a:lumMod val="60000"/>
                <a:lumOff val="4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8C6391F-3BDC-3749-8736-228CE8AFD02A}"/>
                </a:ext>
              </a:extLst>
            </p:cNvPr>
            <p:cNvSpPr/>
            <p:nvPr/>
          </p:nvSpPr>
          <p:spPr>
            <a:xfrm>
              <a:off x="2810316" y="5661103"/>
              <a:ext cx="379142" cy="341970"/>
            </a:xfrm>
            <a:prstGeom prst="rect">
              <a:avLst/>
            </a:prstGeom>
            <a:solidFill>
              <a:schemeClr val="accent3">
                <a:lumMod val="60000"/>
                <a:lumOff val="4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E861496-0646-CB44-861F-23636B838923}"/>
                </a:ext>
              </a:extLst>
            </p:cNvPr>
            <p:cNvSpPr/>
            <p:nvPr/>
          </p:nvSpPr>
          <p:spPr>
            <a:xfrm>
              <a:off x="4847378" y="5661103"/>
              <a:ext cx="379142" cy="341970"/>
            </a:xfrm>
            <a:prstGeom prst="rect">
              <a:avLst/>
            </a:prstGeom>
            <a:solidFill>
              <a:schemeClr val="accent3">
                <a:lumMod val="60000"/>
                <a:lumOff val="4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E4B500B-8A87-B243-A112-330CCEA95620}"/>
                </a:ext>
              </a:extLst>
            </p:cNvPr>
            <p:cNvSpPr/>
            <p:nvPr/>
          </p:nvSpPr>
          <p:spPr>
            <a:xfrm>
              <a:off x="4880936" y="5319133"/>
              <a:ext cx="379142" cy="341970"/>
            </a:xfrm>
            <a:prstGeom prst="rect">
              <a:avLst/>
            </a:prstGeom>
            <a:solidFill>
              <a:schemeClr val="accent3">
                <a:lumMod val="60000"/>
                <a:lumOff val="4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799509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6250" y="2299578"/>
            <a:ext cx="8191500" cy="923330"/>
          </a:xfrm>
        </p:spPr>
        <p:txBody>
          <a:bodyPr/>
          <a:lstStyle/>
          <a:p>
            <a:pPr algn="ctr"/>
            <a:r>
              <a:rPr lang="en-US" sz="5400" dirty="0" smtClean="0"/>
              <a:t>Expanded Example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46794710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Expand to More Villages and Forests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8116" y="1438126"/>
            <a:ext cx="6387768" cy="3981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69127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Expand to More Villages and Forests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8116" y="1438126"/>
            <a:ext cx="6387768" cy="3981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97679"/>
      </p:ext>
    </p:extLst>
  </p:cSld>
  <p:clrMapOvr>
    <a:masterClrMapping/>
  </p:clrMapOvr>
  <p:transition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" fill="hold"/>
                                        <p:tgtEl>
                                          <p:spTgt spid="4"/>
                                        </p:tgtEl>
                                      </p:cBhvr>
                                      <p:by x="65000" y="6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Expand to More Villages and Forests</a:t>
            </a:r>
          </a:p>
        </p:txBody>
      </p:sp>
      <p:pic>
        <p:nvPicPr>
          <p:cNvPr id="5" name="Picture 4"/>
          <p:cNvPicPr preferRelativeResize="0"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5976" y="2134932"/>
            <a:ext cx="4152049" cy="2588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716474"/>
      </p:ext>
    </p:extLst>
  </p:cSld>
  <p:clrMapOvr>
    <a:masterClrMapping/>
  </p:clrMapOvr>
  <p:transition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Expand to More Villages and Forests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8838" y="1705025"/>
            <a:ext cx="4103410" cy="3224661"/>
          </a:xfrm>
          <a:prstGeom prst="rect">
            <a:avLst/>
          </a:prstGeom>
        </p:spPr>
      </p:pic>
      <p:pic>
        <p:nvPicPr>
          <p:cNvPr id="6" name="Picture 5" descr="Left:  Picture 4"/>
          <p:cNvPicPr preferRelativeResize="0"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976" y="2134932"/>
            <a:ext cx="4152049" cy="2588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64722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6250" y="2299578"/>
            <a:ext cx="8191500" cy="1754326"/>
          </a:xfrm>
        </p:spPr>
        <p:txBody>
          <a:bodyPr/>
          <a:lstStyle/>
          <a:p>
            <a:pPr algn="ctr"/>
            <a:r>
              <a:rPr lang="en-US" sz="5400" dirty="0" smtClean="0"/>
              <a:t>Implementation In</a:t>
            </a:r>
            <a:br>
              <a:rPr lang="en-US" sz="5400" dirty="0" smtClean="0"/>
            </a:br>
            <a:r>
              <a:rPr lang="en-US" sz="5400" dirty="0"/>
              <a:t>R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84863267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 Code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5375" y="1481137"/>
            <a:ext cx="6953250" cy="3895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51178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457200" y="1068490"/>
            <a:ext cx="1728216" cy="9235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Mathematical</a:t>
            </a:r>
          </a:p>
          <a:p>
            <a:pPr algn="ctr"/>
            <a:r>
              <a:rPr lang="en-US" sz="1600" dirty="0" smtClean="0"/>
              <a:t>Underpinnings</a:t>
            </a:r>
            <a:endParaRPr lang="en-US" sz="1600" dirty="0"/>
          </a:p>
        </p:txBody>
      </p:sp>
      <p:sp>
        <p:nvSpPr>
          <p:cNvPr id="4" name="Rectangle 3"/>
          <p:cNvSpPr/>
          <p:nvPr/>
        </p:nvSpPr>
        <p:spPr>
          <a:xfrm>
            <a:off x="2185416" y="1992034"/>
            <a:ext cx="1728216" cy="9235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Vector-Based</a:t>
            </a:r>
          </a:p>
          <a:p>
            <a:pPr algn="ctr"/>
            <a:r>
              <a:rPr lang="en-US" sz="1600" dirty="0" smtClean="0"/>
              <a:t>Approach</a:t>
            </a:r>
            <a:endParaRPr lang="en-US" sz="1600" dirty="0"/>
          </a:p>
        </p:txBody>
      </p:sp>
      <p:sp>
        <p:nvSpPr>
          <p:cNvPr id="5" name="Rectangle 4"/>
          <p:cNvSpPr/>
          <p:nvPr/>
        </p:nvSpPr>
        <p:spPr>
          <a:xfrm>
            <a:off x="457200" y="2915578"/>
            <a:ext cx="1728216" cy="9235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Simple</a:t>
            </a:r>
          </a:p>
          <a:p>
            <a:pPr algn="ctr"/>
            <a:r>
              <a:rPr lang="en-US" sz="1600" dirty="0" smtClean="0"/>
              <a:t>Example</a:t>
            </a:r>
          </a:p>
        </p:txBody>
      </p:sp>
      <p:sp>
        <p:nvSpPr>
          <p:cNvPr id="6" name="Rectangle 5"/>
          <p:cNvSpPr/>
          <p:nvPr/>
        </p:nvSpPr>
        <p:spPr>
          <a:xfrm>
            <a:off x="2185416" y="3839122"/>
            <a:ext cx="1728216" cy="9235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Expanded</a:t>
            </a:r>
          </a:p>
          <a:p>
            <a:pPr algn="ctr"/>
            <a:r>
              <a:rPr lang="en-US" sz="1600" dirty="0" smtClean="0"/>
              <a:t>Example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457200" y="4762666"/>
            <a:ext cx="1728216" cy="9235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R</a:t>
            </a:r>
          </a:p>
          <a:p>
            <a:pPr algn="ctr"/>
            <a:r>
              <a:rPr lang="en-US" sz="1600" dirty="0" smtClean="0"/>
              <a:t>Implementation</a:t>
            </a:r>
            <a:endParaRPr lang="en-US" sz="1600" dirty="0"/>
          </a:p>
        </p:txBody>
      </p:sp>
      <p:sp>
        <p:nvSpPr>
          <p:cNvPr id="8" name="TextBox 7"/>
          <p:cNvSpPr txBox="1"/>
          <p:nvPr/>
        </p:nvSpPr>
        <p:spPr>
          <a:xfrm>
            <a:off x="2743198" y="1359859"/>
            <a:ext cx="39824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4"/>
              </a:spcBef>
              <a:buClr>
                <a:schemeClr val="accent1"/>
              </a:buClr>
              <a:buSzPct val="110000"/>
            </a:pPr>
            <a:r>
              <a:rPr lang="en-US" sz="1600" i="1" dirty="0" smtClean="0"/>
              <a:t>The basics of mosquito math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393532" y="2284529"/>
            <a:ext cx="39824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4"/>
              </a:spcBef>
              <a:buClr>
                <a:schemeClr val="accent1"/>
              </a:buClr>
              <a:buSzPct val="110000"/>
            </a:pPr>
            <a:r>
              <a:rPr lang="en-US" sz="1600" i="1" dirty="0" smtClean="0"/>
              <a:t>Multiple locations in one equation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743199" y="3208073"/>
            <a:ext cx="39824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4"/>
              </a:spcBef>
              <a:buClr>
                <a:schemeClr val="accent1"/>
              </a:buClr>
              <a:buSzPct val="110000"/>
            </a:pPr>
            <a:r>
              <a:rPr lang="en-US" sz="1600" i="1" dirty="0" smtClean="0"/>
              <a:t>One village, one forest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393532" y="4133869"/>
            <a:ext cx="39824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4"/>
              </a:spcBef>
              <a:buClr>
                <a:schemeClr val="accent1"/>
              </a:buClr>
              <a:buSzPct val="110000"/>
            </a:pPr>
            <a:r>
              <a:rPr lang="en-US" sz="1600" i="1" dirty="0" smtClean="0"/>
              <a:t>More villages, more forests!!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743198" y="5055161"/>
            <a:ext cx="39824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4"/>
              </a:spcBef>
              <a:buClr>
                <a:schemeClr val="accent1"/>
              </a:buClr>
              <a:buSzPct val="110000"/>
            </a:pPr>
            <a:r>
              <a:rPr lang="en-US" sz="1600" i="1" dirty="0" smtClean="0"/>
              <a:t>Making computers do the hard math</a:t>
            </a:r>
          </a:p>
        </p:txBody>
      </p:sp>
    </p:spTree>
    <p:extLst>
      <p:ext uri="{BB962C8B-B14F-4D97-AF65-F5344CB8AC3E}">
        <p14:creationId xmlns:p14="http://schemas.microsoft.com/office/powerpoint/2010/main" val="329004988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/>
      <p:bldP spid="9" grpId="0"/>
      <p:bldP spid="10" grpId="0"/>
      <p:bldP spid="11" grpId="0"/>
      <p:bldP spid="1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 Code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t="58030"/>
          <a:stretch/>
        </p:blipFill>
        <p:spPr>
          <a:xfrm>
            <a:off x="1095375" y="3741821"/>
            <a:ext cx="6953250" cy="1635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60972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 Code </a:t>
            </a:r>
            <a:r>
              <a:rPr lang="en-US" dirty="0"/>
              <a:t>–</a:t>
            </a:r>
            <a:r>
              <a:rPr lang="en-US" dirty="0" smtClean="0"/>
              <a:t> Parameters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0740" y="1232234"/>
            <a:ext cx="3962521" cy="4393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59282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 Code – </a:t>
            </a:r>
            <a:r>
              <a:rPr lang="en-US" dirty="0" err="1" smtClean="0"/>
              <a:t>TaR</a:t>
            </a:r>
            <a:r>
              <a:rPr lang="en-US" dirty="0" smtClean="0"/>
              <a:t> Matrix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263" y="1960812"/>
            <a:ext cx="7589475" cy="2936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99486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 Code – R Values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4062" y="1274220"/>
            <a:ext cx="4395876" cy="4309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89614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 Code – Results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40" y="1639277"/>
            <a:ext cx="9109521" cy="357944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703094" y="5422700"/>
            <a:ext cx="36997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54"/>
              </a:spcBef>
              <a:buClr>
                <a:schemeClr val="accent1"/>
              </a:buClr>
              <a:buSzPct val="110000"/>
            </a:pPr>
            <a:r>
              <a:rPr lang="en-US" sz="2800" dirty="0" smtClean="0"/>
              <a:t>7776 Rows</a:t>
            </a:r>
          </a:p>
        </p:txBody>
      </p:sp>
    </p:spTree>
    <p:extLst>
      <p:ext uri="{BB962C8B-B14F-4D97-AF65-F5344CB8AC3E}">
        <p14:creationId xmlns:p14="http://schemas.microsoft.com/office/powerpoint/2010/main" val="305812623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3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6250" y="2299578"/>
            <a:ext cx="8191500" cy="923330"/>
          </a:xfrm>
        </p:spPr>
        <p:txBody>
          <a:bodyPr/>
          <a:lstStyle/>
          <a:p>
            <a:pPr algn="ctr"/>
            <a:r>
              <a:rPr lang="en-US" sz="5400" dirty="0" smtClean="0"/>
              <a:t>Visualizations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91562867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Visualizations</a:t>
            </a:r>
            <a:endParaRPr lang="en-US" dirty="0"/>
          </a:p>
        </p:txBody>
      </p:sp>
      <p:sp>
        <p:nvSpPr>
          <p:cNvPr id="3" name="Rounded Rectangle 2">
            <a:hlinkClick r:id="rId3"/>
          </p:cNvPr>
          <p:cNvSpPr/>
          <p:nvPr/>
        </p:nvSpPr>
        <p:spPr>
          <a:xfrm>
            <a:off x="1515978" y="2806366"/>
            <a:ext cx="1979195" cy="1245268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Heatmap</a:t>
            </a:r>
            <a:endParaRPr lang="en-US" dirty="0"/>
          </a:p>
        </p:txBody>
      </p:sp>
      <p:sp>
        <p:nvSpPr>
          <p:cNvPr id="4" name="Rounded Rectangle 3">
            <a:hlinkClick r:id="rId4"/>
          </p:cNvPr>
          <p:cNvSpPr/>
          <p:nvPr/>
        </p:nvSpPr>
        <p:spPr>
          <a:xfrm>
            <a:off x="5560595" y="2806366"/>
            <a:ext cx="1979195" cy="1245268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3D Surface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501493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Visualizations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962025"/>
            <a:ext cx="5486400" cy="493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07571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6250" y="2299578"/>
            <a:ext cx="8191500" cy="923330"/>
          </a:xfrm>
        </p:spPr>
        <p:txBody>
          <a:bodyPr/>
          <a:lstStyle/>
          <a:p>
            <a:pPr algn="ctr"/>
            <a:r>
              <a:rPr lang="en-US" sz="5400" dirty="0" smtClean="0"/>
              <a:t>Future Directions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91026283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Data, Data, Data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3452" y="1588168"/>
            <a:ext cx="3738996" cy="3549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50350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457200" y="1068490"/>
            <a:ext cx="1728216" cy="9235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Visualizations</a:t>
            </a:r>
            <a:endParaRPr lang="en-US" sz="1600" dirty="0"/>
          </a:p>
        </p:txBody>
      </p:sp>
      <p:sp>
        <p:nvSpPr>
          <p:cNvPr id="4" name="Rectangle 3"/>
          <p:cNvSpPr/>
          <p:nvPr/>
        </p:nvSpPr>
        <p:spPr>
          <a:xfrm>
            <a:off x="2185416" y="1992034"/>
            <a:ext cx="1728216" cy="9235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Future Directions</a:t>
            </a:r>
            <a:endParaRPr lang="en-US" sz="1600" dirty="0"/>
          </a:p>
        </p:txBody>
      </p:sp>
      <p:sp>
        <p:nvSpPr>
          <p:cNvPr id="8" name="TextBox 7"/>
          <p:cNvSpPr txBox="1"/>
          <p:nvPr/>
        </p:nvSpPr>
        <p:spPr>
          <a:xfrm>
            <a:off x="2743200" y="1360985"/>
            <a:ext cx="39824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4"/>
              </a:spcBef>
              <a:buClr>
                <a:schemeClr val="accent1"/>
              </a:buClr>
              <a:buSzPct val="110000"/>
            </a:pPr>
            <a:r>
              <a:rPr lang="en-US" sz="1600" i="1" dirty="0" smtClean="0"/>
              <a:t>Seeing is believing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393532" y="2284529"/>
            <a:ext cx="39824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4"/>
              </a:spcBef>
              <a:buClr>
                <a:schemeClr val="accent1"/>
              </a:buClr>
              <a:buSzPct val="110000"/>
            </a:pPr>
            <a:r>
              <a:rPr lang="en-US" sz="1600" i="1" dirty="0" smtClean="0"/>
              <a:t>Our plans moving forward</a:t>
            </a:r>
          </a:p>
        </p:txBody>
      </p:sp>
    </p:spTree>
    <p:extLst>
      <p:ext uri="{BB962C8B-B14F-4D97-AF65-F5344CB8AC3E}">
        <p14:creationId xmlns:p14="http://schemas.microsoft.com/office/powerpoint/2010/main" val="217274953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8" grpId="0"/>
      <p:bldP spid="9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Data, Data, Data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4698" y="860258"/>
            <a:ext cx="5156504" cy="5050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40849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Interface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5379" y="779732"/>
            <a:ext cx="4095142" cy="5071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65433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9312" y="1888957"/>
            <a:ext cx="4127276" cy="3079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25023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2920" y="461221"/>
            <a:ext cx="6538161" cy="5670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40553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132348" y="427120"/>
            <a:ext cx="6879305" cy="5597442"/>
            <a:chOff x="577516" y="427120"/>
            <a:chExt cx="6879305" cy="5597442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/>
            <a:srcRect t="22548"/>
            <a:stretch/>
          </p:blipFill>
          <p:spPr>
            <a:xfrm>
              <a:off x="577516" y="782053"/>
              <a:ext cx="6879305" cy="5242509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2"/>
            <a:srcRect l="30315" t="566" r="12844" b="94190"/>
            <a:stretch/>
          </p:blipFill>
          <p:spPr>
            <a:xfrm>
              <a:off x="2062036" y="427120"/>
              <a:ext cx="3910264" cy="35493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0188713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96BD4F-A837-E44D-826A-7501F245F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Example: One Village, One Forest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0E83C4-4C8C-0743-B43F-798712D42F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0810" y="1503596"/>
            <a:ext cx="6222380" cy="9528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229F4CB-825B-9D4C-8983-0B85140A60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5580" y="3180283"/>
            <a:ext cx="6452839" cy="2536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19745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96BD4F-A837-E44D-826A-7501F245F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Example: One Village, One Forest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C1185EA-DAC3-EA4D-A60D-D6F328E40D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468" y="1314203"/>
            <a:ext cx="2564780" cy="7192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2E5F2AD-5222-4344-A059-697BB4F3A5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9778" y="849844"/>
            <a:ext cx="3281640" cy="16398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C56E1E0-5725-5C45-84EF-551616CA74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69778" y="2667124"/>
            <a:ext cx="3526718" cy="152375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6850592-95C3-CC4A-8CA8-A3C494046A5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4522"/>
          <a:stretch/>
        </p:blipFill>
        <p:spPr>
          <a:xfrm>
            <a:off x="3369778" y="4377084"/>
            <a:ext cx="5367454" cy="1509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53178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9EB5A-E6A9-3442-ABD8-8A2C8615A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Vectors of Variables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399D6BC-B93B-E74D-BD01-5142A73DD551}"/>
              </a:ext>
            </a:extLst>
          </p:cNvPr>
          <p:cNvGrpSpPr/>
          <p:nvPr/>
        </p:nvGrpSpPr>
        <p:grpSpPr>
          <a:xfrm>
            <a:off x="840737" y="2329270"/>
            <a:ext cx="3228955" cy="2199459"/>
            <a:chOff x="1781643" y="2615485"/>
            <a:chExt cx="3228955" cy="2199459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480259C-4B77-9A4B-A918-866A694D94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81643" y="2624254"/>
              <a:ext cx="1330882" cy="2181922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D9C48D6-F142-5F43-AD3B-EB6787A760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79715" y="2615485"/>
              <a:ext cx="1330883" cy="2199459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A9CBE65F-F0EB-4640-A82E-E8A34359E506}"/>
              </a:ext>
            </a:extLst>
          </p:cNvPr>
          <p:cNvGrpSpPr/>
          <p:nvPr/>
        </p:nvGrpSpPr>
        <p:grpSpPr>
          <a:xfrm>
            <a:off x="5074310" y="2329270"/>
            <a:ext cx="3478895" cy="2199457"/>
            <a:chOff x="5074309" y="2438400"/>
            <a:chExt cx="3478895" cy="2199457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13B297B-E903-BF43-8D91-28B64281CCE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02046" y="2438400"/>
              <a:ext cx="1451158" cy="219069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DD9AA6E-E18C-6C43-96AE-8AF0E96E45F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074309" y="2447166"/>
              <a:ext cx="1462794" cy="2190691"/>
            </a:xfrm>
            <a:prstGeom prst="rect">
              <a:avLst/>
            </a:prstGeom>
          </p:spPr>
        </p:pic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6DC9E538-4F40-2542-AE4D-5E952719E3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43071" y="1404880"/>
            <a:ext cx="2591475" cy="398688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7CF5922B-0B7A-7943-94D1-64A1C3BF2FBD}"/>
              </a:ext>
            </a:extLst>
          </p:cNvPr>
          <p:cNvGrpSpPr/>
          <p:nvPr/>
        </p:nvGrpSpPr>
        <p:grpSpPr>
          <a:xfrm>
            <a:off x="5683467" y="1200245"/>
            <a:ext cx="2837160" cy="810200"/>
            <a:chOff x="5205341" y="928918"/>
            <a:chExt cx="2837160" cy="810200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7E548254-9C08-2945-91CE-E07E2ED1051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r="58516"/>
            <a:stretch/>
          </p:blipFill>
          <p:spPr>
            <a:xfrm>
              <a:off x="5627843" y="928918"/>
              <a:ext cx="1992157" cy="403979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EFB106D2-7E61-1E4E-9A3E-327160C48D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40921"/>
            <a:stretch/>
          </p:blipFill>
          <p:spPr>
            <a:xfrm>
              <a:off x="5205341" y="1335139"/>
              <a:ext cx="2837160" cy="40397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1501502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6250" y="2299578"/>
            <a:ext cx="8191500" cy="1754326"/>
          </a:xfrm>
        </p:spPr>
        <p:txBody>
          <a:bodyPr/>
          <a:lstStyle/>
          <a:p>
            <a:pPr algn="ctr"/>
            <a:r>
              <a:rPr lang="en-US" sz="5400" dirty="0" smtClean="0"/>
              <a:t>Mathematical</a:t>
            </a:r>
            <a:br>
              <a:rPr lang="en-US" sz="5400" dirty="0" smtClean="0"/>
            </a:br>
            <a:r>
              <a:rPr lang="en-US" sz="5400" dirty="0" smtClean="0"/>
              <a:t>Underpinnings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422933778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Ross-Macdonald Equations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921A26-5203-7E4F-9A64-2D61C19CF3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3012" y="1982499"/>
            <a:ext cx="5497975" cy="2979467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679783" y="1094874"/>
            <a:ext cx="6637194" cy="3276600"/>
            <a:chOff x="679783" y="1094874"/>
            <a:chExt cx="6637194" cy="3276600"/>
          </a:xfrm>
        </p:grpSpPr>
        <p:sp>
          <p:nvSpPr>
            <p:cNvPr id="3" name="TextBox 2"/>
            <p:cNvSpPr txBox="1"/>
            <p:nvPr/>
          </p:nvSpPr>
          <p:spPr>
            <a:xfrm>
              <a:off x="679783" y="1094874"/>
              <a:ext cx="256272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54"/>
                </a:spcBef>
                <a:buClr>
                  <a:schemeClr val="accent1"/>
                </a:buClr>
                <a:buSzPct val="110000"/>
              </a:pPr>
              <a:r>
                <a:rPr lang="en-US" sz="2400" i="1" dirty="0">
                  <a:solidFill>
                    <a:srgbClr val="FFC000"/>
                  </a:solidFill>
                </a:rPr>
                <a:t>Infected Humans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2087479" y="2051384"/>
              <a:ext cx="397042" cy="409074"/>
            </a:xfrm>
            <a:prstGeom prst="rect">
              <a:avLst/>
            </a:prstGeom>
            <a:solidFill>
              <a:srgbClr val="FFC000">
                <a:alpha val="3607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5680911" y="2324100"/>
              <a:ext cx="397042" cy="409074"/>
            </a:xfrm>
            <a:prstGeom prst="rect">
              <a:avLst/>
            </a:prstGeom>
            <a:solidFill>
              <a:srgbClr val="FFC000">
                <a:alpha val="3607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6919935" y="2324100"/>
              <a:ext cx="397042" cy="409074"/>
            </a:xfrm>
            <a:prstGeom prst="rect">
              <a:avLst/>
            </a:prstGeom>
            <a:solidFill>
              <a:srgbClr val="FFC000">
                <a:alpha val="3607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3914274" y="3962400"/>
              <a:ext cx="397042" cy="409074"/>
            </a:xfrm>
            <a:prstGeom prst="rect">
              <a:avLst/>
            </a:prstGeom>
            <a:solidFill>
              <a:srgbClr val="FFC000">
                <a:alpha val="3607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2565620" y="1094874"/>
            <a:ext cx="5834200" cy="3569368"/>
            <a:chOff x="2565620" y="1094874"/>
            <a:chExt cx="5834200" cy="3569368"/>
          </a:xfrm>
        </p:grpSpPr>
        <p:sp>
          <p:nvSpPr>
            <p:cNvPr id="10" name="TextBox 9"/>
            <p:cNvSpPr txBox="1"/>
            <p:nvPr/>
          </p:nvSpPr>
          <p:spPr>
            <a:xfrm>
              <a:off x="5348038" y="1094874"/>
              <a:ext cx="305178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54"/>
                </a:spcBef>
                <a:buClr>
                  <a:schemeClr val="accent1"/>
                </a:buClr>
                <a:buSzPct val="110000"/>
              </a:pPr>
              <a:r>
                <a:rPr lang="en-US" sz="2400" i="1" dirty="0">
                  <a:solidFill>
                    <a:srgbClr val="00B0F0"/>
                  </a:solidFill>
                </a:rPr>
                <a:t>Infected Mosquitoes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253749" y="2051384"/>
              <a:ext cx="397042" cy="409074"/>
            </a:xfrm>
            <a:prstGeom prst="rect">
              <a:avLst/>
            </a:prstGeom>
            <a:solidFill>
              <a:srgbClr val="00B0F0">
                <a:alpha val="3607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5295901" y="4255168"/>
              <a:ext cx="352926" cy="409074"/>
            </a:xfrm>
            <a:prstGeom prst="rect">
              <a:avLst/>
            </a:prstGeom>
            <a:solidFill>
              <a:srgbClr val="00B0F0">
                <a:alpha val="3607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6487916" y="4255168"/>
              <a:ext cx="358052" cy="409074"/>
            </a:xfrm>
            <a:prstGeom prst="rect">
              <a:avLst/>
            </a:prstGeom>
            <a:solidFill>
              <a:srgbClr val="00B0F0">
                <a:alpha val="3607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2565620" y="3970421"/>
              <a:ext cx="352926" cy="409074"/>
            </a:xfrm>
            <a:prstGeom prst="rect">
              <a:avLst/>
            </a:prstGeom>
            <a:solidFill>
              <a:srgbClr val="00B0F0">
                <a:alpha val="3607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2709909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2464578" y="5001536"/>
            <a:ext cx="4408519" cy="946292"/>
            <a:chOff x="2464578" y="5001536"/>
            <a:chExt cx="4408519" cy="946292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44F23342-32A3-184E-9D57-647F218CA9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64578" y="5001536"/>
              <a:ext cx="4408519" cy="946292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44F23342-32A3-184E-9D57-647F218CA9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4706" t="34279" r="78198" b="28849"/>
            <a:stretch/>
          </p:blipFill>
          <p:spPr>
            <a:xfrm>
              <a:off x="3098289" y="5335139"/>
              <a:ext cx="312822" cy="348916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D67AC33-EE09-F94B-8F59-FF7BB6B56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Equilibrium Assumptions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D12DFF-8DB8-FB45-AE1F-6BE8091373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969121"/>
            <a:ext cx="4091066" cy="89440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E13C4E8-4F2F-1749-80FA-95303481F1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36293" y="910172"/>
            <a:ext cx="2523281" cy="10111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09B502E-4D67-5845-AB79-EAA18D9674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0667" y="1931052"/>
            <a:ext cx="6136341" cy="8944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EB21114-EC2D-CA47-89E4-F05A2DC3A79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51022" y="2872488"/>
            <a:ext cx="5641955" cy="10415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A13CF5E-B5CA-EF42-90D8-D08A2940570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02733" y="4011496"/>
            <a:ext cx="981195" cy="75832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EBEE5EF-2292-1241-97BA-F5E847C34F2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27235" y="3995674"/>
            <a:ext cx="1870698" cy="789972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3B50E717-A591-3D40-BE36-7A4B13F3FF93}"/>
              </a:ext>
            </a:extLst>
          </p:cNvPr>
          <p:cNvGrpSpPr/>
          <p:nvPr/>
        </p:nvGrpSpPr>
        <p:grpSpPr>
          <a:xfrm>
            <a:off x="445625" y="1053296"/>
            <a:ext cx="2214833" cy="1759070"/>
            <a:chOff x="445625" y="1053296"/>
            <a:chExt cx="2214833" cy="175907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24CA60C-D23B-0943-B7DC-BBC8F722BF18}"/>
                </a:ext>
              </a:extLst>
            </p:cNvPr>
            <p:cNvSpPr/>
            <p:nvPr/>
          </p:nvSpPr>
          <p:spPr>
            <a:xfrm>
              <a:off x="445625" y="1053296"/>
              <a:ext cx="1143467" cy="810228"/>
            </a:xfrm>
            <a:prstGeom prst="rect">
              <a:avLst/>
            </a:prstGeom>
            <a:noFill/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7527EF9-089D-BF46-B075-926F9F9218E4}"/>
                </a:ext>
              </a:extLst>
            </p:cNvPr>
            <p:cNvSpPr/>
            <p:nvPr/>
          </p:nvSpPr>
          <p:spPr>
            <a:xfrm>
              <a:off x="1516991" y="2002138"/>
              <a:ext cx="1143467" cy="810228"/>
            </a:xfrm>
            <a:prstGeom prst="rect">
              <a:avLst/>
            </a:prstGeom>
            <a:noFill/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61E9F4D-AA7B-D548-847F-C8E878A7DF72}"/>
              </a:ext>
            </a:extLst>
          </p:cNvPr>
          <p:cNvGrpSpPr/>
          <p:nvPr/>
        </p:nvGrpSpPr>
        <p:grpSpPr>
          <a:xfrm>
            <a:off x="3087267" y="5110410"/>
            <a:ext cx="3744409" cy="767452"/>
            <a:chOff x="3087267" y="5110410"/>
            <a:chExt cx="3744409" cy="767452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42C51B4E-A695-3242-A1D7-AB5EDEBFC3D2}"/>
                </a:ext>
              </a:extLst>
            </p:cNvPr>
            <p:cNvSpPr/>
            <p:nvPr/>
          </p:nvSpPr>
          <p:spPr>
            <a:xfrm>
              <a:off x="3087267" y="5338612"/>
              <a:ext cx="379141" cy="341970"/>
            </a:xfrm>
            <a:prstGeom prst="rect">
              <a:avLst/>
            </a:prstGeom>
            <a:solidFill>
              <a:srgbClr val="92C67C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0650280A-ECE1-944D-9F68-096000B7DA6F}"/>
                </a:ext>
              </a:extLst>
            </p:cNvPr>
            <p:cNvSpPr/>
            <p:nvPr/>
          </p:nvSpPr>
          <p:spPr>
            <a:xfrm>
              <a:off x="3965112" y="5110410"/>
              <a:ext cx="312821" cy="341970"/>
            </a:xfrm>
            <a:prstGeom prst="rect">
              <a:avLst/>
            </a:prstGeom>
            <a:solidFill>
              <a:schemeClr val="accent3">
                <a:lumMod val="60000"/>
                <a:lumOff val="4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389C2D33-00B6-6543-99CF-E5F78B399D11}"/>
                </a:ext>
              </a:extLst>
            </p:cNvPr>
            <p:cNvSpPr/>
            <p:nvPr/>
          </p:nvSpPr>
          <p:spPr>
            <a:xfrm>
              <a:off x="4493025" y="5535892"/>
              <a:ext cx="312821" cy="341970"/>
            </a:xfrm>
            <a:prstGeom prst="rect">
              <a:avLst/>
            </a:prstGeom>
            <a:solidFill>
              <a:schemeClr val="accent3">
                <a:lumMod val="60000"/>
                <a:lumOff val="4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85C90E04-FF9C-FC4E-BC78-18664AAEC203}"/>
                </a:ext>
              </a:extLst>
            </p:cNvPr>
            <p:cNvSpPr/>
            <p:nvPr/>
          </p:nvSpPr>
          <p:spPr>
            <a:xfrm>
              <a:off x="5692462" y="5320271"/>
              <a:ext cx="312821" cy="341970"/>
            </a:xfrm>
            <a:prstGeom prst="rect">
              <a:avLst/>
            </a:prstGeom>
            <a:solidFill>
              <a:schemeClr val="accent3">
                <a:lumMod val="60000"/>
                <a:lumOff val="4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803C249D-9AF0-1844-8D33-9029DCA11022}"/>
                </a:ext>
              </a:extLst>
            </p:cNvPr>
            <p:cNvSpPr/>
            <p:nvPr/>
          </p:nvSpPr>
          <p:spPr>
            <a:xfrm>
              <a:off x="6518855" y="5320271"/>
              <a:ext cx="312821" cy="341970"/>
            </a:xfrm>
            <a:prstGeom prst="rect">
              <a:avLst/>
            </a:prstGeom>
            <a:solidFill>
              <a:schemeClr val="accent3">
                <a:lumMod val="60000"/>
                <a:lumOff val="4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8621059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2464578" y="5001536"/>
            <a:ext cx="4408519" cy="946292"/>
            <a:chOff x="2464578" y="5001536"/>
            <a:chExt cx="4408519" cy="946292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44F23342-32A3-184E-9D57-647F218CA9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64578" y="5001536"/>
              <a:ext cx="4408519" cy="946292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44F23342-32A3-184E-9D57-647F218CA9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4706" t="34279" r="78198" b="28849"/>
            <a:stretch/>
          </p:blipFill>
          <p:spPr>
            <a:xfrm>
              <a:off x="3098289" y="5335139"/>
              <a:ext cx="312822" cy="348916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D67AC33-EE09-F94B-8F59-FF7BB6B56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Equilibrium Assumptions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445625" y="910172"/>
            <a:ext cx="7913949" cy="3875474"/>
            <a:chOff x="445625" y="910172"/>
            <a:chExt cx="7913949" cy="387547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FD12DFF-8DB8-FB45-AE1F-6BE8091373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7200" y="969121"/>
              <a:ext cx="4091066" cy="894403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E13C4E8-4F2F-1749-80FA-95303481F17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36293" y="910172"/>
              <a:ext cx="2523281" cy="1011102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09B502E-4D67-5845-AB79-EAA18D9674E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600667" y="1931052"/>
              <a:ext cx="6136341" cy="894403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EB21114-EC2D-CA47-89E4-F05A2DC3A79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751022" y="2872488"/>
              <a:ext cx="5641955" cy="1041591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A13CF5E-B5CA-EF42-90D8-D08A2940570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502733" y="4011496"/>
              <a:ext cx="981195" cy="758328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EBEE5EF-2292-1241-97BA-F5E847C34F2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227235" y="3995674"/>
              <a:ext cx="1870698" cy="789972"/>
            </a:xfrm>
            <a:prstGeom prst="rect">
              <a:avLst/>
            </a:prstGeom>
          </p:spPr>
        </p:pic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3B50E717-A591-3D40-BE36-7A4B13F3FF93}"/>
                </a:ext>
              </a:extLst>
            </p:cNvPr>
            <p:cNvGrpSpPr/>
            <p:nvPr/>
          </p:nvGrpSpPr>
          <p:grpSpPr>
            <a:xfrm>
              <a:off x="445625" y="1053296"/>
              <a:ext cx="2214833" cy="1759070"/>
              <a:chOff x="445625" y="1053296"/>
              <a:chExt cx="2214833" cy="1759070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B24CA60C-D23B-0943-B7DC-BBC8F722BF18}"/>
                  </a:ext>
                </a:extLst>
              </p:cNvPr>
              <p:cNvSpPr/>
              <p:nvPr/>
            </p:nvSpPr>
            <p:spPr>
              <a:xfrm>
                <a:off x="445625" y="1053296"/>
                <a:ext cx="1143467" cy="810228"/>
              </a:xfrm>
              <a:prstGeom prst="rect">
                <a:avLst/>
              </a:prstGeom>
              <a:noFill/>
              <a:ln w="571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47527EF9-089D-BF46-B075-926F9F9218E4}"/>
                  </a:ext>
                </a:extLst>
              </p:cNvPr>
              <p:cNvSpPr/>
              <p:nvPr/>
            </p:nvSpPr>
            <p:spPr>
              <a:xfrm>
                <a:off x="1516991" y="2002138"/>
                <a:ext cx="1143467" cy="810228"/>
              </a:xfrm>
              <a:prstGeom prst="rect">
                <a:avLst/>
              </a:prstGeom>
              <a:noFill/>
              <a:ln w="571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4E4A82F-9FE6-C842-8AF4-1E9A3DBCF9F6}"/>
              </a:ext>
            </a:extLst>
          </p:cNvPr>
          <p:cNvGrpSpPr/>
          <p:nvPr/>
        </p:nvGrpSpPr>
        <p:grpSpPr>
          <a:xfrm>
            <a:off x="1629645" y="995622"/>
            <a:ext cx="6607906" cy="3789008"/>
            <a:chOff x="1629645" y="995622"/>
            <a:chExt cx="6607906" cy="3789008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3B7AC37-1FD5-1544-9F4B-9EAD5C91A0B5}"/>
                </a:ext>
              </a:extLst>
            </p:cNvPr>
            <p:cNvSpPr/>
            <p:nvPr/>
          </p:nvSpPr>
          <p:spPr>
            <a:xfrm>
              <a:off x="1629645" y="995622"/>
              <a:ext cx="6607906" cy="877680"/>
            </a:xfrm>
            <a:prstGeom prst="rect">
              <a:avLst/>
            </a:prstGeom>
            <a:solidFill>
              <a:srgbClr val="FFFFFF">
                <a:alpha val="8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A6E001E-A975-DD4D-B3A4-F67714EC63ED}"/>
                </a:ext>
              </a:extLst>
            </p:cNvPr>
            <p:cNvSpPr/>
            <p:nvPr/>
          </p:nvSpPr>
          <p:spPr>
            <a:xfrm>
              <a:off x="2696427" y="1988802"/>
              <a:ext cx="5040581" cy="877680"/>
            </a:xfrm>
            <a:prstGeom prst="rect">
              <a:avLst/>
            </a:prstGeom>
            <a:solidFill>
              <a:srgbClr val="FFFFFF">
                <a:alpha val="8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19E35DD-7DB9-4641-A9CC-9C8F5818506B}"/>
                </a:ext>
              </a:extLst>
            </p:cNvPr>
            <p:cNvSpPr/>
            <p:nvPr/>
          </p:nvSpPr>
          <p:spPr>
            <a:xfrm>
              <a:off x="1751022" y="3009541"/>
              <a:ext cx="5595523" cy="1775089"/>
            </a:xfrm>
            <a:prstGeom prst="rect">
              <a:avLst/>
            </a:prstGeom>
            <a:solidFill>
              <a:srgbClr val="FFFFFF">
                <a:alpha val="8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34364317"/>
      </p:ext>
    </p:extLst>
  </p:cSld>
  <p:clrMapOvr>
    <a:masterClrMapping/>
  </p:clrMapOvr>
  <p:transition advTm="1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7AC33-EE09-F94B-8F59-FF7BB6B56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Equilibrium Assumptions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2464578" y="5001536"/>
            <a:ext cx="4408519" cy="946292"/>
            <a:chOff x="2464578" y="5001536"/>
            <a:chExt cx="4408519" cy="946292"/>
          </a:xfrm>
        </p:grpSpPr>
        <p:grpSp>
          <p:nvGrpSpPr>
            <p:cNvPr id="14" name="Group 13"/>
            <p:cNvGrpSpPr/>
            <p:nvPr/>
          </p:nvGrpSpPr>
          <p:grpSpPr>
            <a:xfrm>
              <a:off x="2464578" y="5001536"/>
              <a:ext cx="4408519" cy="946292"/>
              <a:chOff x="2464578" y="5001536"/>
              <a:chExt cx="4408519" cy="946292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44F23342-32A3-184E-9D57-647F218CA9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64578" y="5001536"/>
                <a:ext cx="4408519" cy="946292"/>
              </a:xfrm>
              <a:prstGeom prst="rect">
                <a:avLst/>
              </a:prstGeom>
            </p:spPr>
          </p:pic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44F23342-32A3-184E-9D57-647F218CA95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14706" t="34279" r="78198" b="28849"/>
              <a:stretch/>
            </p:blipFill>
            <p:spPr>
              <a:xfrm>
                <a:off x="3098289" y="5335139"/>
                <a:ext cx="312822" cy="348916"/>
              </a:xfrm>
              <a:prstGeom prst="rect">
                <a:avLst/>
              </a:prstGeom>
            </p:spPr>
          </p:pic>
        </p:grp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1D30FA5-B69D-064D-9FBC-E39727A89B0C}"/>
                </a:ext>
              </a:extLst>
            </p:cNvPr>
            <p:cNvSpPr/>
            <p:nvPr/>
          </p:nvSpPr>
          <p:spPr>
            <a:xfrm>
              <a:off x="3411111" y="5470496"/>
              <a:ext cx="1391478" cy="443025"/>
            </a:xfrm>
            <a:prstGeom prst="rect">
              <a:avLst/>
            </a:prstGeom>
            <a:solidFill>
              <a:srgbClr val="FFFFFF">
                <a:alpha val="8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2C8B854-6657-5A4B-A469-85EB788273BA}"/>
                </a:ext>
              </a:extLst>
            </p:cNvPr>
            <p:cNvSpPr/>
            <p:nvPr/>
          </p:nvSpPr>
          <p:spPr>
            <a:xfrm>
              <a:off x="4839718" y="5288085"/>
              <a:ext cx="813659" cy="443025"/>
            </a:xfrm>
            <a:prstGeom prst="rect">
              <a:avLst/>
            </a:prstGeom>
            <a:solidFill>
              <a:srgbClr val="FFFFFF">
                <a:alpha val="8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8D89ADE-B4D1-FA47-84B8-93A11322A003}"/>
                </a:ext>
              </a:extLst>
            </p:cNvPr>
            <p:cNvSpPr/>
            <p:nvPr/>
          </p:nvSpPr>
          <p:spPr>
            <a:xfrm>
              <a:off x="5647515" y="5288085"/>
              <a:ext cx="1174303" cy="443025"/>
            </a:xfrm>
            <a:prstGeom prst="rect">
              <a:avLst/>
            </a:prstGeom>
            <a:solidFill>
              <a:srgbClr val="FFFFFF">
                <a:alpha val="8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021A002-FA94-D54C-965E-48E9D4D0DC26}"/>
                </a:ext>
              </a:extLst>
            </p:cNvPr>
            <p:cNvSpPr/>
            <p:nvPr/>
          </p:nvSpPr>
          <p:spPr>
            <a:xfrm>
              <a:off x="3901255" y="5118234"/>
              <a:ext cx="439777" cy="284583"/>
            </a:xfrm>
            <a:prstGeom prst="rect">
              <a:avLst/>
            </a:prstGeom>
            <a:solidFill>
              <a:srgbClr val="FFFFFF">
                <a:alpha val="8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6C33E0C-5DB2-294B-8888-116BB3B26DE4}"/>
                </a:ext>
              </a:extLst>
            </p:cNvPr>
            <p:cNvSpPr/>
            <p:nvPr/>
          </p:nvSpPr>
          <p:spPr>
            <a:xfrm>
              <a:off x="2507271" y="5335139"/>
              <a:ext cx="579138" cy="284583"/>
            </a:xfrm>
            <a:prstGeom prst="rect">
              <a:avLst/>
            </a:prstGeom>
            <a:solidFill>
              <a:srgbClr val="FFFFFF">
                <a:alpha val="8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09880439"/>
      </p:ext>
    </p:extLst>
  </p:cSld>
  <p:clrMapOvr>
    <a:masterClrMapping/>
  </p:clrMapOvr>
  <p:transition advTm="1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3.7037E-7 L -0.16892 -0.5465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455" y="-2733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IHME ppt template_1109">
  <a:themeElements>
    <a:clrScheme name="Custom 6">
      <a:dk1>
        <a:srgbClr val="000000"/>
      </a:dk1>
      <a:lt1>
        <a:srgbClr val="FFFFFF"/>
      </a:lt1>
      <a:dk2>
        <a:srgbClr val="000000"/>
      </a:dk2>
      <a:lt2>
        <a:srgbClr val="5F5F5F"/>
      </a:lt2>
      <a:accent1>
        <a:srgbClr val="5BBB0E"/>
      </a:accent1>
      <a:accent2>
        <a:srgbClr val="308600"/>
      </a:accent2>
      <a:accent3>
        <a:srgbClr val="4B3892"/>
      </a:accent3>
      <a:accent4>
        <a:srgbClr val="A6A6A6"/>
      </a:accent4>
      <a:accent5>
        <a:srgbClr val="16540A"/>
      </a:accent5>
      <a:accent6>
        <a:srgbClr val="CD6F49"/>
      </a:accent6>
      <a:hlink>
        <a:srgbClr val="4D8540"/>
      </a:hlink>
      <a:folHlink>
        <a:srgbClr val="4D854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spcBef>
            <a:spcPts val="54"/>
          </a:spcBef>
          <a:buClr>
            <a:schemeClr val="accent1"/>
          </a:buClr>
          <a:buSzPct val="110000"/>
          <a:defRPr sz="1800" dirty="0" err="1" smtClean="0"/>
        </a:defPPr>
      </a:lstStyle>
    </a:tx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48AA4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B1D2B0"/>
        </a:accent5>
        <a:accent6>
          <a:srgbClr val="2D2D8A"/>
        </a:accent6>
        <a:hlink>
          <a:srgbClr val="009999"/>
        </a:hlink>
        <a:folHlink>
          <a:srgbClr val="92C67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4">
        <a:dk1>
          <a:srgbClr val="4C5B52"/>
        </a:dk1>
        <a:lt1>
          <a:srgbClr val="FFFFFF"/>
        </a:lt1>
        <a:dk2>
          <a:srgbClr val="000000"/>
        </a:dk2>
        <a:lt2>
          <a:srgbClr val="808080"/>
        </a:lt2>
        <a:accent1>
          <a:srgbClr val="48AA43"/>
        </a:accent1>
        <a:accent2>
          <a:srgbClr val="333399"/>
        </a:accent2>
        <a:accent3>
          <a:srgbClr val="FFFFFF"/>
        </a:accent3>
        <a:accent4>
          <a:srgbClr val="404C45"/>
        </a:accent4>
        <a:accent5>
          <a:srgbClr val="B1D2B0"/>
        </a:accent5>
        <a:accent6>
          <a:srgbClr val="2D2D8A"/>
        </a:accent6>
        <a:hlink>
          <a:srgbClr val="009999"/>
        </a:hlink>
        <a:folHlink>
          <a:srgbClr val="92C67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IHME ppt template_1109</Template>
  <TotalTime>1766</TotalTime>
  <Words>448</Words>
  <Application>Microsoft Office PowerPoint</Application>
  <PresentationFormat>On-screen Show (4:3)</PresentationFormat>
  <Paragraphs>129</Paragraphs>
  <Slides>47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0" baseType="lpstr">
      <vt:lpstr>Arial</vt:lpstr>
      <vt:lpstr>Courier New</vt:lpstr>
      <vt:lpstr>IHME ppt template_1109</vt:lpstr>
      <vt:lpstr>Measuring Malaria in Complex Transmission Systems</vt:lpstr>
      <vt:lpstr>Objectives</vt:lpstr>
      <vt:lpstr>Objectives</vt:lpstr>
      <vt:lpstr>Objectives</vt:lpstr>
      <vt:lpstr>Mathematical Underpinnings</vt:lpstr>
      <vt:lpstr>Ross-Macdonald Equations</vt:lpstr>
      <vt:lpstr>Equilibrium Assumptions</vt:lpstr>
      <vt:lpstr>Equilibrium Assumptions</vt:lpstr>
      <vt:lpstr>Equilibrium Assumptions</vt:lpstr>
      <vt:lpstr>Reproductive Rate</vt:lpstr>
      <vt:lpstr>Vector-Based Approach</vt:lpstr>
      <vt:lpstr>Vectors of Variables</vt:lpstr>
      <vt:lpstr>Time-at-Risk (TaR)</vt:lpstr>
      <vt:lpstr>Scaling by Time-at-Risk</vt:lpstr>
      <vt:lpstr>Ross-Macdonald Equations</vt:lpstr>
      <vt:lpstr>Ross-Macdonald Equations</vt:lpstr>
      <vt:lpstr>Equilibrium Assumptions</vt:lpstr>
      <vt:lpstr>Simple Example</vt:lpstr>
      <vt:lpstr>Simple Example: One Village, One Forest</vt:lpstr>
      <vt:lpstr>Simple Example: One Village, One Forest</vt:lpstr>
      <vt:lpstr>Simple Example: One Village, One Forest</vt:lpstr>
      <vt:lpstr>Simple Example: One Village, One Forest</vt:lpstr>
      <vt:lpstr>Expanded Example</vt:lpstr>
      <vt:lpstr>Expand to More Villages and Forests</vt:lpstr>
      <vt:lpstr>Expand to More Villages and Forests</vt:lpstr>
      <vt:lpstr>Expand to More Villages and Forests</vt:lpstr>
      <vt:lpstr>Expand to More Villages and Forests</vt:lpstr>
      <vt:lpstr>Implementation In R</vt:lpstr>
      <vt:lpstr>R Code</vt:lpstr>
      <vt:lpstr>R Code</vt:lpstr>
      <vt:lpstr>R Code – Parameters</vt:lpstr>
      <vt:lpstr>R Code – TaR Matrix</vt:lpstr>
      <vt:lpstr>R Code – R Values</vt:lpstr>
      <vt:lpstr>R Code – Results</vt:lpstr>
      <vt:lpstr>Visualizations</vt:lpstr>
      <vt:lpstr>Visualizations</vt:lpstr>
      <vt:lpstr>Visualizations</vt:lpstr>
      <vt:lpstr>Future Directions</vt:lpstr>
      <vt:lpstr>Data, Data, Data</vt:lpstr>
      <vt:lpstr>Data, Data, Data</vt:lpstr>
      <vt:lpstr>Model Interface</vt:lpstr>
      <vt:lpstr>Questions?</vt:lpstr>
      <vt:lpstr>PowerPoint Presentation</vt:lpstr>
      <vt:lpstr>PowerPoint Presentation</vt:lpstr>
      <vt:lpstr>Simple Example: One Village, One Forest</vt:lpstr>
      <vt:lpstr>Simple Example: One Village, One Forest</vt:lpstr>
      <vt:lpstr>Vectors of Variables</vt:lpstr>
    </vt:vector>
  </TitlesOfParts>
  <Company>UW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Information</dc:title>
  <dc:creator>Nebula</dc:creator>
  <cp:lastModifiedBy>Alec Georgoff</cp:lastModifiedBy>
  <cp:revision>116</cp:revision>
  <dcterms:created xsi:type="dcterms:W3CDTF">2009-11-17T17:26:05Z</dcterms:created>
  <dcterms:modified xsi:type="dcterms:W3CDTF">2018-11-16T18:23:31Z</dcterms:modified>
</cp:coreProperties>
</file>